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2"/>
  </p:notesMasterIdLst>
  <p:sldIdLst>
    <p:sldId id="293" r:id="rId2"/>
    <p:sldId id="268" r:id="rId3"/>
    <p:sldId id="294" r:id="rId4"/>
    <p:sldId id="303" r:id="rId5"/>
    <p:sldId id="280" r:id="rId6"/>
    <p:sldId id="302" r:id="rId7"/>
    <p:sldId id="301" r:id="rId8"/>
    <p:sldId id="290" r:id="rId9"/>
    <p:sldId id="295" r:id="rId10"/>
    <p:sldId id="306" r:id="rId11"/>
    <p:sldId id="279" r:id="rId12"/>
    <p:sldId id="304" r:id="rId13"/>
    <p:sldId id="277" r:id="rId14"/>
    <p:sldId id="278" r:id="rId15"/>
    <p:sldId id="292" r:id="rId16"/>
    <p:sldId id="307" r:id="rId17"/>
    <p:sldId id="281" r:id="rId18"/>
    <p:sldId id="269" r:id="rId19"/>
    <p:sldId id="300" r:id="rId20"/>
    <p:sldId id="275"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a Bewer" initials="FB" lastIdx="5" clrIdx="0"/>
  <p:cmAuthor id="2" name="PD" initials="R2" lastIdx="35" clrIdx="1">
    <p:extLst/>
  </p:cmAuthor>
  <p:cmAuthor id="3" name="PD" initials="R2 [2]" lastIdx="1" clrIdx="2">
    <p:extLst/>
  </p:cmAuthor>
  <p:cmAuthor id="4" name="PD" initials="R2 [3]" lastIdx="1" clrIdx="3">
    <p:extLst/>
  </p:cmAuthor>
  <p:cmAuthor id="5" name="PD" initials="R2 [4]" lastIdx="1" clrIdx="4">
    <p:extLst/>
  </p:cmAuthor>
  <p:cmAuthor id="6" name="PD" initials="R2 [5]" lastIdx="1" clrIdx="5">
    <p:extLst/>
  </p:cmAuthor>
  <p:cmAuthor id="7" name="PD" initials="R2 [6]" lastIdx="1" clrIdx="6">
    <p:extLst/>
  </p:cmAuthor>
  <p:cmAuthor id="8" name="PD" initials="R2 [7]" lastIdx="1" clrIdx="7">
    <p:extLst/>
  </p:cmAuthor>
  <p:cmAuthor id="9" name="PD" initials="R2 [8]" lastIdx="1" clrIdx="8">
    <p:extLst/>
  </p:cmAuthor>
  <p:cmAuthor id="10" name="PD" initials="R2 [9]" lastIdx="1" clrIdx="9">
    <p:extLst/>
  </p:cmAuthor>
  <p:cmAuthor id="11" name="PD" initials="R2 [10]" lastIdx="1" clrIdx="10">
    <p:extLst/>
  </p:cmAuthor>
  <p:cmAuthor id="12" name="PD" initials="R2 [11]" lastIdx="1" clrIdx="11">
    <p:extLst/>
  </p:cmAuthor>
  <p:cmAuthor id="13" name="PD" initials="R2 [12]" lastIdx="1" clrIdx="12">
    <p:extLst/>
  </p:cmAuthor>
  <p:cmAuthor id="14" name="PD" initials="R2 [13]" lastIdx="1" clrIdx="13">
    <p:extLst/>
  </p:cmAuthor>
  <p:cmAuthor id="15" name="PD" initials="R2 [14]" lastIdx="1" clrIdx="14">
    <p:extLst/>
  </p:cmAuthor>
  <p:cmAuthor id="16" name="PD" initials="R2 [15]" lastIdx="1" clrIdx="15">
    <p:extLst/>
  </p:cmAuthor>
  <p:cmAuthor id="17" name="PD" initials="R2 [16]" lastIdx="1" clrIdx="16">
    <p:extLst/>
  </p:cmAuthor>
  <p:cmAuthor id="18" name="PD" initials="R2 [17]" lastIdx="1" clrIdx="17">
    <p:extLst/>
  </p:cmAuthor>
  <p:cmAuthor id="19" name="PD" initials="R2 [18]" lastIdx="1" clrIdx="18">
    <p:extLst/>
  </p:cmAuthor>
  <p:cmAuthor id="20" name="PD" initials="R2 [19]" lastIdx="1" clrIdx="19">
    <p:extLst/>
  </p:cmAuthor>
  <p:cmAuthor id="21" name="PD" initials="R2 [20]" lastIdx="1" clrIdx="20">
    <p:extLst/>
  </p:cmAuthor>
  <p:cmAuthor id="22" name="PD" initials="R2 [21]" lastIdx="1" clrIdx="21">
    <p:extLst/>
  </p:cmAuthor>
  <p:cmAuthor id="23" name="PD" initials="R2 [22]" lastIdx="1" clrIdx="22">
    <p:extLst/>
  </p:cmAuthor>
  <p:cmAuthor id="24" name="PD" initials="R2 [23]" lastIdx="1" clrIdx="23">
    <p:extLst/>
  </p:cmAuthor>
  <p:cmAuthor id="25" name="PD" initials="R2 [24]" lastIdx="1" clrIdx="24">
    <p:extLst/>
  </p:cmAuthor>
  <p:cmAuthor id="26" name="Bewer, Francesca" initials="BF" lastIdx="62" clrIdx="25">
    <p:extLst/>
  </p:cmAuthor>
  <p:cmAuthor id="27" name="Bourgarit" initials="Bourgarit" lastIdx="9" clrIdx="2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1" autoAdjust="0"/>
    <p:restoredTop sz="94635"/>
  </p:normalViewPr>
  <p:slideViewPr>
    <p:cSldViewPr>
      <p:cViewPr varScale="1">
        <p:scale>
          <a:sx n="36" d="100"/>
          <a:sy n="36" d="100"/>
        </p:scale>
        <p:origin x="40" y="40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6" dt="2019-07-15T04:01:54.933" idx="55">
    <p:pos x="327" y="596"/>
    <p:text>this image and the casting map could be overlaid in interactive way so that one can click on the casting map to make it show up, and the patches too...</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6" dt="2019-07-15T04:10:27.780" idx="61">
    <p:pos x="6587" y="517"/>
    <p:text>this needs to be an interactive version like the ones Ruven has made for Montmorency, otherwise, in its current form, it is illegible. need translation of key captions</p:text>
    <p:extLst mod="1">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8B5A6-449D-4570-AE30-93396A967866}" type="datetimeFigureOut">
              <a:rPr lang="en-US"/>
              <a:pPr/>
              <a:t>8/22/2019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9D5B35-F4CB-4338-A91C-5A1A8E7850EF}" type="slidenum">
              <a:rPr lang="en-US"/>
              <a:pPr/>
              <a:t>‹#›</a:t>
            </a:fld>
            <a:endParaRPr lang="en-US"/>
          </a:p>
        </p:txBody>
      </p:sp>
    </p:spTree>
    <p:extLst>
      <p:ext uri="{BB962C8B-B14F-4D97-AF65-F5344CB8AC3E}">
        <p14:creationId xmlns:p14="http://schemas.microsoft.com/office/powerpoint/2010/main" val="125316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a:t>
            </a:fld>
            <a:endParaRPr lang="en-US"/>
          </a:p>
        </p:txBody>
      </p:sp>
    </p:spTree>
    <p:extLst>
      <p:ext uri="{BB962C8B-B14F-4D97-AF65-F5344CB8AC3E}">
        <p14:creationId xmlns:p14="http://schemas.microsoft.com/office/powerpoint/2010/main" val="552588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10</a:t>
            </a:fld>
            <a:endParaRPr lang="en-US"/>
          </a:p>
        </p:txBody>
      </p:sp>
    </p:spTree>
    <p:extLst>
      <p:ext uri="{BB962C8B-B14F-4D97-AF65-F5344CB8AC3E}">
        <p14:creationId xmlns:p14="http://schemas.microsoft.com/office/powerpoint/2010/main" val="12835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11</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12</a:t>
            </a:fld>
            <a:endParaRPr lang="en-US"/>
          </a:p>
        </p:txBody>
      </p:sp>
    </p:spTree>
    <p:extLst>
      <p:ext uri="{BB962C8B-B14F-4D97-AF65-F5344CB8AC3E}">
        <p14:creationId xmlns:p14="http://schemas.microsoft.com/office/powerpoint/2010/main" val="7069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13</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14</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15</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17</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18</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20</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2</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3</a:t>
            </a:fld>
            <a:endParaRPr lang="en-US"/>
          </a:p>
        </p:txBody>
      </p:sp>
    </p:spTree>
    <p:extLst>
      <p:ext uri="{BB962C8B-B14F-4D97-AF65-F5344CB8AC3E}">
        <p14:creationId xmlns:p14="http://schemas.microsoft.com/office/powerpoint/2010/main" val="536590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4</a:t>
            </a:fld>
            <a:endParaRPr lang="en-US"/>
          </a:p>
        </p:txBody>
      </p:sp>
    </p:spTree>
    <p:extLst>
      <p:ext uri="{BB962C8B-B14F-4D97-AF65-F5344CB8AC3E}">
        <p14:creationId xmlns:p14="http://schemas.microsoft.com/office/powerpoint/2010/main" val="33588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5</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6</a:t>
            </a:fld>
            <a:endParaRPr lang="en-US"/>
          </a:p>
        </p:txBody>
      </p:sp>
    </p:spTree>
    <p:extLst>
      <p:ext uri="{BB962C8B-B14F-4D97-AF65-F5344CB8AC3E}">
        <p14:creationId xmlns:p14="http://schemas.microsoft.com/office/powerpoint/2010/main" val="4003292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7</a:t>
            </a:fld>
            <a:endParaRPr lang="en-US"/>
          </a:p>
        </p:txBody>
      </p:sp>
    </p:spTree>
    <p:extLst>
      <p:ext uri="{BB962C8B-B14F-4D97-AF65-F5344CB8AC3E}">
        <p14:creationId xmlns:p14="http://schemas.microsoft.com/office/powerpoint/2010/main" val="175277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8</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9</a:t>
            </a:fld>
            <a:endParaRPr lang="en-US"/>
          </a:p>
        </p:txBody>
      </p:sp>
    </p:spTree>
    <p:extLst>
      <p:ext uri="{BB962C8B-B14F-4D97-AF65-F5344CB8AC3E}">
        <p14:creationId xmlns:p14="http://schemas.microsoft.com/office/powerpoint/2010/main" val="147138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pPr/>
              <a:t>22/08/2019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pPr/>
              <a:t>22/08/2019</a:t>
            </a:fld>
            <a:endParaRPr lang="fr-BE"/>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2rmf.fr/actualite/les-grands-dauphins-de-vienn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www.theses.fr/2017PA100057" TargetMode="External"/><Relationship Id="rId4" Type="http://schemas.openxmlformats.org/officeDocument/2006/relationships/hyperlink" Target="file:///C:\Users\mille\Downloads\https\tel.archives-ouvertes.fr\tel-0091882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407368" y="170408"/>
            <a:ext cx="11784631" cy="657679"/>
          </a:xfrm>
          <a:prstGeom prst="rect">
            <a:avLst/>
          </a:prstGeom>
        </p:spPr>
        <p:txBody>
          <a:bodyPr vert="horz" lIns="91440" tIns="45720" rIns="91440" bIns="45720" rtlCol="0" anchor="t">
            <a:noAutofit/>
          </a:bodyPr>
          <a:lstStyle/>
          <a:p>
            <a:pPr>
              <a:spcBef>
                <a:spcPct val="20000"/>
              </a:spcBef>
              <a:defRPr/>
            </a:pPr>
            <a:r>
              <a:rPr lang="fr-FR" sz="2000" b="1" dirty="0">
                <a:solidFill>
                  <a:sysClr val="windowText" lastClr="000000"/>
                </a:solidFill>
              </a:rPr>
              <a:t>Case Study 1 - </a:t>
            </a:r>
            <a:r>
              <a:rPr lang="fr-FR" sz="2000" b="1" dirty="0" err="1">
                <a:solidFill>
                  <a:sysClr val="windowText" lastClr="000000"/>
                </a:solidFill>
              </a:rPr>
              <a:t>Reconsideration</a:t>
            </a:r>
            <a:r>
              <a:rPr lang="fr-FR" sz="2000" b="1" dirty="0">
                <a:solidFill>
                  <a:sysClr val="windowText" lastClr="000000"/>
                </a:solidFill>
              </a:rPr>
              <a:t> of a monumental Gallo-Roman relief : the </a:t>
            </a:r>
            <a:r>
              <a:rPr lang="fr-FR" sz="2000" b="1" dirty="0" err="1">
                <a:solidFill>
                  <a:sysClr val="windowText" lastClr="000000"/>
                </a:solidFill>
              </a:rPr>
              <a:t>Dolphins</a:t>
            </a:r>
            <a:r>
              <a:rPr lang="fr-FR" sz="2000" b="1" dirty="0">
                <a:solidFill>
                  <a:sysClr val="windowText" lastClr="000000"/>
                </a:solidFill>
              </a:rPr>
              <a:t> of Vienne (France)</a:t>
            </a:r>
            <a:endParaRPr lang="fr-FR" sz="2000" b="1" dirty="0">
              <a:solidFill>
                <a:srgbClr val="000000"/>
              </a:solidFill>
            </a:endParaRPr>
          </a:p>
        </p:txBody>
      </p:sp>
      <p:sp>
        <p:nvSpPr>
          <p:cNvPr id="2" name="TextBox 1"/>
          <p:cNvSpPr txBox="1"/>
          <p:nvPr/>
        </p:nvSpPr>
        <p:spPr>
          <a:xfrm>
            <a:off x="623392" y="4648607"/>
            <a:ext cx="11161241" cy="1077218"/>
          </a:xfrm>
          <a:prstGeom prst="rect">
            <a:avLst/>
          </a:prstGeom>
          <a:ln>
            <a:noFill/>
          </a:ln>
        </p:spPr>
        <p:txBody>
          <a:bodyPr wrap="square" rtlCol="0">
            <a:spAutoFit/>
          </a:bodyPr>
          <a:lstStyle/>
          <a:p>
            <a:r>
              <a:rPr lang="en-US" sz="1600" dirty="0"/>
              <a:t>The fragments of a unique, large-scale, gilded Gallo-Roman relief unearthed in the early 19</a:t>
            </a:r>
            <a:r>
              <a:rPr lang="en-US" sz="1600" baseline="30000" dirty="0"/>
              <a:t>th</a:t>
            </a:r>
            <a:r>
              <a:rPr lang="en-US" sz="1600" dirty="0"/>
              <a:t> century in Vienne (France, Isère) were the subject of an intensive conservation campaign, which included a multi-disciplinary technological investigation. The results not only shed new light on the sculpture’s skillful methods of production, but also led to a reinterpretation of the group’s composition and resulted in the fragments’ rearrangement for display. </a:t>
            </a:r>
            <a:endParaRPr lang="en-US" sz="1600" dirty="0">
              <a:ea typeface="Verdana" charset="0"/>
              <a:cs typeface="Verdana" charset="0"/>
            </a:endParaRPr>
          </a:p>
        </p:txBody>
      </p:sp>
      <p:pic>
        <p:nvPicPr>
          <p:cNvPr id="43" name="Image 4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5400000">
            <a:off x="5028783" y="433231"/>
            <a:ext cx="1992860" cy="2414501"/>
          </a:xfrm>
          <a:prstGeom prst="rect">
            <a:avLst/>
          </a:prstGeom>
        </p:spPr>
      </p:pic>
      <p:pic>
        <p:nvPicPr>
          <p:cNvPr id="44" name="Image 4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1028814" y="2186642"/>
            <a:ext cx="2355887" cy="2271452"/>
          </a:xfrm>
          <a:prstGeom prst="rect">
            <a:avLst/>
          </a:prstGeom>
        </p:spPr>
      </p:pic>
      <p:pic>
        <p:nvPicPr>
          <p:cNvPr id="45" name="Image 4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4925535" y="2042512"/>
            <a:ext cx="1751210" cy="3182006"/>
          </a:xfrm>
          <a:prstGeom prst="rect">
            <a:avLst/>
          </a:prstGeom>
        </p:spPr>
      </p:pic>
      <p:pic>
        <p:nvPicPr>
          <p:cNvPr id="46" name="Image 4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7901875" y="1476423"/>
            <a:ext cx="1381483" cy="1802523"/>
          </a:xfrm>
          <a:prstGeom prst="rect">
            <a:avLst/>
          </a:prstGeom>
        </p:spPr>
      </p:pic>
      <p:pic>
        <p:nvPicPr>
          <p:cNvPr id="47" name="Image 46"/>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6200000">
            <a:off x="8371288" y="2527989"/>
            <a:ext cx="1362027" cy="2600232"/>
          </a:xfrm>
          <a:prstGeom prst="rect">
            <a:avLst/>
          </a:prstGeom>
        </p:spPr>
      </p:pic>
      <p:pic>
        <p:nvPicPr>
          <p:cNvPr id="48" name="Image 47"/>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570730" y="1706931"/>
            <a:ext cx="1061774" cy="1360550"/>
          </a:xfrm>
          <a:prstGeom prst="rect">
            <a:avLst/>
          </a:prstGeom>
        </p:spPr>
      </p:pic>
      <p:pic>
        <p:nvPicPr>
          <p:cNvPr id="49" name="Image 48"/>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rot="10800000">
            <a:off x="3946436" y="2066972"/>
            <a:ext cx="472882" cy="598413"/>
          </a:xfrm>
          <a:prstGeom prst="rect">
            <a:avLst/>
          </a:prstGeom>
        </p:spPr>
      </p:pic>
      <p:sp>
        <p:nvSpPr>
          <p:cNvPr id="36" name="TextBox 4"/>
          <p:cNvSpPr txBox="1"/>
          <p:nvPr/>
        </p:nvSpPr>
        <p:spPr>
          <a:xfrm>
            <a:off x="1505454" y="1759195"/>
            <a:ext cx="920579" cy="307777"/>
          </a:xfrm>
          <a:prstGeom prst="rect">
            <a:avLst/>
          </a:prstGeom>
        </p:spPr>
        <p:txBody>
          <a:bodyPr rtlCol="0">
            <a:spAutoFit/>
          </a:bodyPr>
          <a:lstStyle/>
          <a:p>
            <a:pPr algn="ctr"/>
            <a:r>
              <a:rPr lang="en-US" sz="1400" b="1" dirty="0">
                <a:solidFill>
                  <a:srgbClr val="00B050"/>
                </a:solidFill>
              </a:rPr>
              <a:t>FIG 932</a:t>
            </a:r>
            <a:endParaRPr lang="en-US" sz="1400" b="1" dirty="0">
              <a:solidFill>
                <a:srgbClr val="00B050"/>
              </a:solidFill>
              <a:latin typeface="Calibri"/>
            </a:endParaRPr>
          </a:p>
        </p:txBody>
      </p:sp>
      <p:sp>
        <p:nvSpPr>
          <p:cNvPr id="37" name="TextBox 4"/>
          <p:cNvSpPr txBox="1"/>
          <p:nvPr/>
        </p:nvSpPr>
        <p:spPr>
          <a:xfrm>
            <a:off x="4009448" y="1346807"/>
            <a:ext cx="920579" cy="307777"/>
          </a:xfrm>
          <a:prstGeom prst="rect">
            <a:avLst/>
          </a:prstGeom>
        </p:spPr>
        <p:txBody>
          <a:bodyPr rtlCol="0">
            <a:spAutoFit/>
          </a:bodyPr>
          <a:lstStyle/>
          <a:p>
            <a:pPr algn="ctr"/>
            <a:r>
              <a:rPr lang="en-US" sz="1400" b="1" dirty="0">
                <a:solidFill>
                  <a:srgbClr val="00B050"/>
                </a:solidFill>
              </a:rPr>
              <a:t>FIG 934</a:t>
            </a:r>
            <a:endParaRPr lang="en-US" sz="1400" b="1" dirty="0">
              <a:solidFill>
                <a:srgbClr val="00B050"/>
              </a:solidFill>
              <a:latin typeface="Calibri"/>
            </a:endParaRPr>
          </a:p>
        </p:txBody>
      </p:sp>
      <p:sp>
        <p:nvSpPr>
          <p:cNvPr id="38" name="TextBox 4"/>
          <p:cNvSpPr txBox="1"/>
          <p:nvPr/>
        </p:nvSpPr>
        <p:spPr>
          <a:xfrm>
            <a:off x="3289559" y="4078496"/>
            <a:ext cx="920579" cy="307777"/>
          </a:xfrm>
          <a:prstGeom prst="rect">
            <a:avLst/>
          </a:prstGeom>
        </p:spPr>
        <p:txBody>
          <a:bodyPr rtlCol="0">
            <a:spAutoFit/>
          </a:bodyPr>
          <a:lstStyle/>
          <a:p>
            <a:pPr algn="ctr"/>
            <a:r>
              <a:rPr lang="en-US" sz="1400" b="1" dirty="0">
                <a:solidFill>
                  <a:srgbClr val="00B050"/>
                </a:solidFill>
              </a:rPr>
              <a:t>FIG 936</a:t>
            </a:r>
            <a:endParaRPr lang="en-US" sz="1400" b="1" dirty="0">
              <a:solidFill>
                <a:srgbClr val="00B050"/>
              </a:solidFill>
              <a:latin typeface="Calibri"/>
            </a:endParaRPr>
          </a:p>
        </p:txBody>
      </p:sp>
      <p:sp>
        <p:nvSpPr>
          <p:cNvPr id="39" name="TextBox 4"/>
          <p:cNvSpPr txBox="1"/>
          <p:nvPr/>
        </p:nvSpPr>
        <p:spPr>
          <a:xfrm>
            <a:off x="3719737" y="1706932"/>
            <a:ext cx="920579" cy="307777"/>
          </a:xfrm>
          <a:prstGeom prst="rect">
            <a:avLst/>
          </a:prstGeom>
        </p:spPr>
        <p:txBody>
          <a:bodyPr rtlCol="0">
            <a:spAutoFit/>
          </a:bodyPr>
          <a:lstStyle/>
          <a:p>
            <a:pPr algn="ctr"/>
            <a:r>
              <a:rPr lang="en-US" sz="1400" b="1" dirty="0">
                <a:solidFill>
                  <a:srgbClr val="00B050"/>
                </a:solidFill>
              </a:rPr>
              <a:t>FIG 938</a:t>
            </a:r>
            <a:endParaRPr lang="en-US" sz="1400" b="1" dirty="0">
              <a:solidFill>
                <a:srgbClr val="00B050"/>
              </a:solidFill>
              <a:latin typeface="Calibri"/>
            </a:endParaRPr>
          </a:p>
        </p:txBody>
      </p:sp>
      <p:sp>
        <p:nvSpPr>
          <p:cNvPr id="40" name="TextBox 4"/>
          <p:cNvSpPr txBox="1"/>
          <p:nvPr/>
        </p:nvSpPr>
        <p:spPr>
          <a:xfrm>
            <a:off x="8118639" y="1340206"/>
            <a:ext cx="920579" cy="307777"/>
          </a:xfrm>
          <a:prstGeom prst="rect">
            <a:avLst/>
          </a:prstGeom>
        </p:spPr>
        <p:txBody>
          <a:bodyPr rtlCol="0">
            <a:spAutoFit/>
          </a:bodyPr>
          <a:lstStyle/>
          <a:p>
            <a:pPr algn="ctr"/>
            <a:r>
              <a:rPr lang="en-US" sz="1400" b="1" dirty="0">
                <a:solidFill>
                  <a:srgbClr val="00B050"/>
                </a:solidFill>
              </a:rPr>
              <a:t>FIG 940</a:t>
            </a:r>
            <a:endParaRPr lang="en-US" sz="1400" b="1" dirty="0">
              <a:solidFill>
                <a:srgbClr val="00B050"/>
              </a:solidFill>
              <a:latin typeface="Calibri"/>
            </a:endParaRPr>
          </a:p>
        </p:txBody>
      </p:sp>
      <p:sp>
        <p:nvSpPr>
          <p:cNvPr id="41" name="TextBox 4"/>
          <p:cNvSpPr txBox="1"/>
          <p:nvPr/>
        </p:nvSpPr>
        <p:spPr>
          <a:xfrm>
            <a:off x="9624393" y="1418900"/>
            <a:ext cx="920579" cy="307777"/>
          </a:xfrm>
          <a:prstGeom prst="rect">
            <a:avLst/>
          </a:prstGeom>
        </p:spPr>
        <p:txBody>
          <a:bodyPr rtlCol="0">
            <a:spAutoFit/>
          </a:bodyPr>
          <a:lstStyle/>
          <a:p>
            <a:pPr algn="ctr"/>
            <a:r>
              <a:rPr lang="en-US" sz="1400" b="1" dirty="0">
                <a:solidFill>
                  <a:srgbClr val="00B050"/>
                </a:solidFill>
              </a:rPr>
              <a:t>FIG 942</a:t>
            </a:r>
            <a:endParaRPr lang="en-US" sz="1400" b="1" dirty="0">
              <a:solidFill>
                <a:srgbClr val="00B050"/>
              </a:solidFill>
              <a:latin typeface="Calibri"/>
            </a:endParaRPr>
          </a:p>
        </p:txBody>
      </p:sp>
      <p:sp>
        <p:nvSpPr>
          <p:cNvPr id="50" name="TextBox 4"/>
          <p:cNvSpPr txBox="1"/>
          <p:nvPr/>
        </p:nvSpPr>
        <p:spPr>
          <a:xfrm>
            <a:off x="10384716" y="4078495"/>
            <a:ext cx="920579" cy="307777"/>
          </a:xfrm>
          <a:prstGeom prst="rect">
            <a:avLst/>
          </a:prstGeom>
        </p:spPr>
        <p:txBody>
          <a:bodyPr rtlCol="0">
            <a:spAutoFit/>
          </a:bodyPr>
          <a:lstStyle/>
          <a:p>
            <a:pPr algn="ctr"/>
            <a:r>
              <a:rPr lang="en-US" sz="1400" b="1" dirty="0">
                <a:solidFill>
                  <a:srgbClr val="00B050"/>
                </a:solidFill>
              </a:rPr>
              <a:t>FIG 944</a:t>
            </a:r>
            <a:endParaRPr lang="en-US" sz="1400" b="1" dirty="0">
              <a:solidFill>
                <a:srgbClr val="00B050"/>
              </a:solidFill>
              <a:latin typeface="Calibri"/>
            </a:endParaRPr>
          </a:p>
        </p:txBody>
      </p:sp>
      <p:grpSp>
        <p:nvGrpSpPr>
          <p:cNvPr id="105" name="Group 104">
            <a:extLst>
              <a:ext uri="{FF2B5EF4-FFF2-40B4-BE49-F238E27FC236}">
                <a16:creationId xmlns:a16="http://schemas.microsoft.com/office/drawing/2014/main" id="{96A53A98-2428-429D-92B1-9AE0402F6B98}"/>
              </a:ext>
            </a:extLst>
          </p:cNvPr>
          <p:cNvGrpSpPr/>
          <p:nvPr/>
        </p:nvGrpSpPr>
        <p:grpSpPr>
          <a:xfrm>
            <a:off x="338448" y="5889466"/>
            <a:ext cx="11235886" cy="884597"/>
            <a:chOff x="338448" y="5889466"/>
            <a:chExt cx="11235886" cy="884597"/>
          </a:xfrm>
        </p:grpSpPr>
        <p:sp>
          <p:nvSpPr>
            <p:cNvPr id="106" name="TextBox 4">
              <a:extLst>
                <a:ext uri="{FF2B5EF4-FFF2-40B4-BE49-F238E27FC236}">
                  <a16:creationId xmlns:a16="http://schemas.microsoft.com/office/drawing/2014/main" id="{1C99AFCB-AB32-45C9-B136-2C9C137A32A1}"/>
                </a:ext>
              </a:extLst>
            </p:cNvPr>
            <p:cNvSpPr txBox="1"/>
            <p:nvPr/>
          </p:nvSpPr>
          <p:spPr>
            <a:xfrm>
              <a:off x="338448" y="6064056"/>
              <a:ext cx="920579" cy="246063"/>
            </a:xfrm>
            <a:prstGeom prst="rect">
              <a:avLst/>
            </a:prstGeom>
          </p:spPr>
          <p:txBody>
            <a:bodyPr rtlCol="0">
              <a:spAutoFit/>
            </a:bodyPr>
            <a:lstStyle/>
            <a:p>
              <a:pPr algn="ctr"/>
              <a:r>
                <a:rPr lang="en-US" sz="1000" dirty="0">
                  <a:solidFill>
                    <a:srgbClr val="FF0000"/>
                  </a:solidFill>
                </a:rPr>
                <a:t>Home</a:t>
              </a:r>
              <a:endParaRPr lang="en-US" sz="1000" dirty="0">
                <a:solidFill>
                  <a:srgbClr val="FF0000"/>
                </a:solidFill>
                <a:latin typeface="Calibri"/>
              </a:endParaRPr>
            </a:p>
          </p:txBody>
        </p:sp>
        <p:grpSp>
          <p:nvGrpSpPr>
            <p:cNvPr id="107" name="Group 106">
              <a:extLst>
                <a:ext uri="{FF2B5EF4-FFF2-40B4-BE49-F238E27FC236}">
                  <a16:creationId xmlns:a16="http://schemas.microsoft.com/office/drawing/2014/main" id="{66F0D700-A9B6-4D94-854E-2C448F80EB8A}"/>
                </a:ext>
              </a:extLst>
            </p:cNvPr>
            <p:cNvGrpSpPr/>
            <p:nvPr/>
          </p:nvGrpSpPr>
          <p:grpSpPr>
            <a:xfrm>
              <a:off x="769222" y="5889466"/>
              <a:ext cx="10805112" cy="884597"/>
              <a:chOff x="769222" y="5889466"/>
              <a:chExt cx="10805112" cy="884597"/>
            </a:xfrm>
          </p:grpSpPr>
          <p:sp>
            <p:nvSpPr>
              <p:cNvPr id="108" name="Rectangle 107">
                <a:extLst>
                  <a:ext uri="{FF2B5EF4-FFF2-40B4-BE49-F238E27FC236}">
                    <a16:creationId xmlns:a16="http://schemas.microsoft.com/office/drawing/2014/main" id="{1E92BDB3-3267-411E-89AF-89DCDDFACCC4}"/>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2">
                <a:extLst>
                  <a:ext uri="{FF2B5EF4-FFF2-40B4-BE49-F238E27FC236}">
                    <a16:creationId xmlns:a16="http://schemas.microsoft.com/office/drawing/2014/main" id="{CF75CE63-43D1-4812-B231-FDBEC4F46516}"/>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482341DE-EF8E-4165-8C92-603293E5DA13}"/>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E4222CA8-E5BD-4F75-A4B6-915AEDE9C427}"/>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2" name="Straight Arrow Connector 19">
                <a:extLst>
                  <a:ext uri="{FF2B5EF4-FFF2-40B4-BE49-F238E27FC236}">
                    <a16:creationId xmlns:a16="http://schemas.microsoft.com/office/drawing/2014/main" id="{4EAF800B-B6F0-4E66-A2BE-B30F8EDE10AF}"/>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3" name="Straight Arrow Connector 20">
                <a:extLst>
                  <a:ext uri="{FF2B5EF4-FFF2-40B4-BE49-F238E27FC236}">
                    <a16:creationId xmlns:a16="http://schemas.microsoft.com/office/drawing/2014/main" id="{8F0F6674-D3C9-4302-8354-DD45A40D2878}"/>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4" name="Straight Arrow Connector 21">
                <a:extLst>
                  <a:ext uri="{FF2B5EF4-FFF2-40B4-BE49-F238E27FC236}">
                    <a16:creationId xmlns:a16="http://schemas.microsoft.com/office/drawing/2014/main" id="{BA596535-EEBA-49CF-8F09-03F0B891D775}"/>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5" name="Straight Arrow Connector 23">
                <a:extLst>
                  <a:ext uri="{FF2B5EF4-FFF2-40B4-BE49-F238E27FC236}">
                    <a16:creationId xmlns:a16="http://schemas.microsoft.com/office/drawing/2014/main" id="{8BBD84E8-0079-4771-A9E9-A4970556F6E4}"/>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6" name="TextBox 24">
                <a:extLst>
                  <a:ext uri="{FF2B5EF4-FFF2-40B4-BE49-F238E27FC236}">
                    <a16:creationId xmlns:a16="http://schemas.microsoft.com/office/drawing/2014/main" id="{79A853D9-2887-4AA8-A712-2205FD3C8E97}"/>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117" name="TextBox 25">
                <a:extLst>
                  <a:ext uri="{FF2B5EF4-FFF2-40B4-BE49-F238E27FC236}">
                    <a16:creationId xmlns:a16="http://schemas.microsoft.com/office/drawing/2014/main" id="{D17BEA6F-44E8-44D7-8DFF-0FD69DE2B62A}"/>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118" name="TextBox 28">
                <a:extLst>
                  <a:ext uri="{FF2B5EF4-FFF2-40B4-BE49-F238E27FC236}">
                    <a16:creationId xmlns:a16="http://schemas.microsoft.com/office/drawing/2014/main" id="{919236A7-1304-41CD-90C7-277E1F57B4AC}"/>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119" name="TextBox 30">
                <a:extLst>
                  <a:ext uri="{FF2B5EF4-FFF2-40B4-BE49-F238E27FC236}">
                    <a16:creationId xmlns:a16="http://schemas.microsoft.com/office/drawing/2014/main" id="{DA701932-913A-4132-BABD-8757D278F2C2}"/>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120" name="TextBox 32">
                <a:extLst>
                  <a:ext uri="{FF2B5EF4-FFF2-40B4-BE49-F238E27FC236}">
                    <a16:creationId xmlns:a16="http://schemas.microsoft.com/office/drawing/2014/main" id="{1CC3D4A5-AAA0-40CE-B9D7-343471696115}"/>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121" name="TextBox 25">
                <a:extLst>
                  <a:ext uri="{FF2B5EF4-FFF2-40B4-BE49-F238E27FC236}">
                    <a16:creationId xmlns:a16="http://schemas.microsoft.com/office/drawing/2014/main" id="{F4514006-AD89-45D6-A664-7F9F87ADCE0F}"/>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122" name="Straight Arrow Connector 19">
                <a:extLst>
                  <a:ext uri="{FF2B5EF4-FFF2-40B4-BE49-F238E27FC236}">
                    <a16:creationId xmlns:a16="http://schemas.microsoft.com/office/drawing/2014/main" id="{114176CF-2402-4E49-BDB0-028B8DD602D9}"/>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23" name="Straight Arrow Connector 19">
                <a:extLst>
                  <a:ext uri="{FF2B5EF4-FFF2-40B4-BE49-F238E27FC236}">
                    <a16:creationId xmlns:a16="http://schemas.microsoft.com/office/drawing/2014/main" id="{152EC851-FCAB-4E66-ACD2-84D52CC74976}"/>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4" name="TextBox 32">
                <a:extLst>
                  <a:ext uri="{FF2B5EF4-FFF2-40B4-BE49-F238E27FC236}">
                    <a16:creationId xmlns:a16="http://schemas.microsoft.com/office/drawing/2014/main" id="{631DF01C-C5C9-401B-A4FA-56C7667CE552}"/>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125" name="Straight Arrow Connector 16">
                <a:extLst>
                  <a:ext uri="{FF2B5EF4-FFF2-40B4-BE49-F238E27FC236}">
                    <a16:creationId xmlns:a16="http://schemas.microsoft.com/office/drawing/2014/main" id="{DE644872-C050-4C8A-BA30-936146720BE9}"/>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6" name="TextBox 24">
                <a:extLst>
                  <a:ext uri="{FF2B5EF4-FFF2-40B4-BE49-F238E27FC236}">
                    <a16:creationId xmlns:a16="http://schemas.microsoft.com/office/drawing/2014/main" id="{93438759-B96B-4C6A-9E1B-EAEA4D0AD41F}"/>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127" name="Straight Arrow Connector 23">
                <a:extLst>
                  <a:ext uri="{FF2B5EF4-FFF2-40B4-BE49-F238E27FC236}">
                    <a16:creationId xmlns:a16="http://schemas.microsoft.com/office/drawing/2014/main" id="{5CA0EBC0-57C4-4706-A45C-9D3DAA38F136}"/>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8" name="TextBox 4">
                <a:extLst>
                  <a:ext uri="{FF2B5EF4-FFF2-40B4-BE49-F238E27FC236}">
                    <a16:creationId xmlns:a16="http://schemas.microsoft.com/office/drawing/2014/main" id="{6F5DB97A-6EF8-49C6-B3C7-02C0410DD767}"/>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129" name="TextBox 24">
                <a:extLst>
                  <a:ext uri="{FF2B5EF4-FFF2-40B4-BE49-F238E27FC236}">
                    <a16:creationId xmlns:a16="http://schemas.microsoft.com/office/drawing/2014/main" id="{19F79DF7-B735-4B73-AE09-740174A4D768}"/>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130" name="Straight Arrow Connector 19">
                <a:extLst>
                  <a:ext uri="{FF2B5EF4-FFF2-40B4-BE49-F238E27FC236}">
                    <a16:creationId xmlns:a16="http://schemas.microsoft.com/office/drawing/2014/main" id="{38D5FA31-A3B7-472D-8C54-2E0F1A984C3A}"/>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31" name="TextBox 25">
                <a:extLst>
                  <a:ext uri="{FF2B5EF4-FFF2-40B4-BE49-F238E27FC236}">
                    <a16:creationId xmlns:a16="http://schemas.microsoft.com/office/drawing/2014/main" id="{257BEBC6-DF73-4244-AB2D-93C787FAD760}"/>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132" name="Straight Arrow Connector 19">
                <a:extLst>
                  <a:ext uri="{FF2B5EF4-FFF2-40B4-BE49-F238E27FC236}">
                    <a16:creationId xmlns:a16="http://schemas.microsoft.com/office/drawing/2014/main" id="{2E41F2B4-C456-49FD-AEAF-1762EBF54AB9}"/>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33" name="TextBox 25">
                <a:extLst>
                  <a:ext uri="{FF2B5EF4-FFF2-40B4-BE49-F238E27FC236}">
                    <a16:creationId xmlns:a16="http://schemas.microsoft.com/office/drawing/2014/main" id="{EDDA4CB0-0ED4-41C7-8BDE-9836E2B7B433}"/>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134" name="Straight Arrow Connector 19">
                <a:extLst>
                  <a:ext uri="{FF2B5EF4-FFF2-40B4-BE49-F238E27FC236}">
                    <a16:creationId xmlns:a16="http://schemas.microsoft.com/office/drawing/2014/main" id="{F57AE45F-9A94-48D4-8536-EE00ACA0EC03}"/>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35" name="Straight Arrow Connector 19">
                <a:extLst>
                  <a:ext uri="{FF2B5EF4-FFF2-40B4-BE49-F238E27FC236}">
                    <a16:creationId xmlns:a16="http://schemas.microsoft.com/office/drawing/2014/main" id="{D0552F96-8393-45BB-A8DE-AC7ED83FD6A6}"/>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36" name="TextBox 28">
                <a:extLst>
                  <a:ext uri="{FF2B5EF4-FFF2-40B4-BE49-F238E27FC236}">
                    <a16:creationId xmlns:a16="http://schemas.microsoft.com/office/drawing/2014/main" id="{4FF5BE0D-DC28-44F3-866E-61F0D3C5A176}"/>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137" name="TextBox 28">
                <a:extLst>
                  <a:ext uri="{FF2B5EF4-FFF2-40B4-BE49-F238E27FC236}">
                    <a16:creationId xmlns:a16="http://schemas.microsoft.com/office/drawing/2014/main" id="{FD8611DF-B646-4009-9DA8-CC2DCC740B57}"/>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762199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4"/>
          <p:cNvSpPr txBox="1"/>
          <p:nvPr/>
        </p:nvSpPr>
        <p:spPr>
          <a:xfrm>
            <a:off x="1242106" y="3866639"/>
            <a:ext cx="1684280" cy="307777"/>
          </a:xfrm>
          <a:prstGeom prst="rect">
            <a:avLst/>
          </a:prstGeom>
        </p:spPr>
        <p:txBody>
          <a:bodyPr wrap="square" rtlCol="0">
            <a:spAutoFit/>
          </a:bodyPr>
          <a:lstStyle/>
          <a:p>
            <a:pPr algn="ctr"/>
            <a:r>
              <a:rPr lang="en-US" sz="1400" b="1" dirty="0">
                <a:solidFill>
                  <a:srgbClr val="00B050"/>
                </a:solidFill>
              </a:rPr>
              <a:t>FIG 959?</a:t>
            </a:r>
            <a:endParaRPr lang="en-US" sz="1400" b="1" dirty="0">
              <a:solidFill>
                <a:srgbClr val="00B050"/>
              </a:solidFill>
              <a:latin typeface="Calibri"/>
            </a:endParaRPr>
          </a:p>
        </p:txBody>
      </p:sp>
      <p:sp>
        <p:nvSpPr>
          <p:cNvPr id="24" name="TextBox 23"/>
          <p:cNvSpPr txBox="1"/>
          <p:nvPr/>
        </p:nvSpPr>
        <p:spPr>
          <a:xfrm>
            <a:off x="196105" y="4193604"/>
            <a:ext cx="11876559" cy="1815882"/>
          </a:xfrm>
          <a:prstGeom prst="rect">
            <a:avLst/>
          </a:prstGeom>
          <a:noFill/>
        </p:spPr>
        <p:txBody>
          <a:bodyPr wrap="square" rtlCol="0">
            <a:spAutoFit/>
          </a:bodyPr>
          <a:lstStyle/>
          <a:p>
            <a:r>
              <a:rPr lang="en-US" sz="1600" dirty="0">
                <a:ea typeface="Verdana" charset="0"/>
                <a:cs typeface="Verdana" charset="0"/>
              </a:rPr>
              <a:t>Some welds measure more than a staggering 70 cm in length -- The fact that these joins were achieved in a single pour bears witness to the great mastery of the founder. The welds were very wide and the flow of metal was contained, probably by channeling the welding metal with a refractory mold covering the whole weld path. Despite the channeling some leakage did occur (</a:t>
            </a:r>
            <a:r>
              <a:rPr lang="en-US" sz="1600" i="1" dirty="0">
                <a:solidFill>
                  <a:schemeClr val="tx2">
                    <a:lumMod val="40000"/>
                    <a:lumOff val="60000"/>
                  </a:schemeClr>
                </a:solidFill>
                <a:ea typeface="Verdana" charset="0"/>
                <a:cs typeface="Verdana" charset="0"/>
              </a:rPr>
              <a:t>see also techno diagram slide 14</a:t>
            </a:r>
            <a:r>
              <a:rPr lang="en-US" sz="1600" dirty="0">
                <a:ea typeface="Verdana" charset="0"/>
                <a:cs typeface="Verdana" charset="0"/>
              </a:rPr>
              <a:t>).</a:t>
            </a:r>
          </a:p>
          <a:p>
            <a:endParaRPr lang="en-US" sz="1600" dirty="0">
              <a:ea typeface="Verdana" charset="0"/>
              <a:cs typeface="Verdana" charset="0"/>
            </a:endParaRPr>
          </a:p>
          <a:p>
            <a:r>
              <a:rPr lang="en-US" sz="1600" dirty="0">
                <a:ea typeface="Verdana" charset="0"/>
                <a:cs typeface="Verdana" charset="0"/>
              </a:rPr>
              <a:t>Bulk alloy analyses by ICP-AES indicated some variation in the alloy used for the different sections. Metallographic examination confirmed flow fusion welding for the joins with: primary casting metal 3-4%Sn, 5%Pb and welding metal 1-2%Sn, 5% Pb, which is a bit of a surprise since the tin lowers the range of the melting temperature and one would, therefore, expect the weld to be higher in tin.</a:t>
            </a:r>
          </a:p>
        </p:txBody>
      </p:sp>
      <p:pic>
        <p:nvPicPr>
          <p:cNvPr id="54" name="Picture 2" descr="C:\Users\Bourgarit\Desktop\Dauphins\02p3_FZ61183-3-détail-009r.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a:off x="175729" y="620688"/>
            <a:ext cx="3141477" cy="3138268"/>
          </a:xfrm>
          <a:prstGeom prst="rect">
            <a:avLst/>
          </a:prstGeom>
          <a:noFill/>
        </p:spPr>
      </p:pic>
      <p:sp>
        <p:nvSpPr>
          <p:cNvPr id="4" name="Rectangle 3">
            <a:extLst>
              <a:ext uri="{FF2B5EF4-FFF2-40B4-BE49-F238E27FC236}">
                <a16:creationId xmlns:a16="http://schemas.microsoft.com/office/drawing/2014/main" id="{20E9C848-B017-4C85-8FE8-26B44EEF6C61}"/>
              </a:ext>
            </a:extLst>
          </p:cNvPr>
          <p:cNvSpPr/>
          <p:nvPr/>
        </p:nvSpPr>
        <p:spPr>
          <a:xfrm>
            <a:off x="6316014" y="2276872"/>
            <a:ext cx="35605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ous-titre 2">
            <a:extLst>
              <a:ext uri="{FF2B5EF4-FFF2-40B4-BE49-F238E27FC236}">
                <a16:creationId xmlns:a16="http://schemas.microsoft.com/office/drawing/2014/main" id="{B32272BF-C923-445B-8D57-C0A8C843323D}"/>
              </a:ext>
            </a:extLst>
          </p:cNvPr>
          <p:cNvSpPr txBox="1">
            <a:spLocks/>
          </p:cNvSpPr>
          <p:nvPr/>
        </p:nvSpPr>
        <p:spPr>
          <a:xfrm>
            <a:off x="695400" y="-27384"/>
            <a:ext cx="9068352" cy="792088"/>
          </a:xfrm>
          <a:prstGeom prst="rect">
            <a:avLst/>
          </a:prstGeom>
        </p:spPr>
        <p:txBody>
          <a:bodyPr vert="horz" lIns="91440" tIns="45720" rIns="91440" bIns="45720" rtlCol="0" anchor="t">
            <a:normAutofit/>
          </a:bodyPr>
          <a:lstStyle/>
          <a:p>
            <a:pPr lvl="0">
              <a:spcBef>
                <a:spcPct val="20000"/>
              </a:spcBef>
              <a:defRPr/>
            </a:pPr>
            <a:r>
              <a:rPr lang="fr-FR" b="1" dirty="0">
                <a:solidFill>
                  <a:sysClr val="windowText" lastClr="000000"/>
                </a:solidFill>
              </a:rPr>
              <a:t>Evidence of fabrication : </a:t>
            </a:r>
            <a:r>
              <a:rPr lang="fr-FR" b="1" dirty="0"/>
              <a:t>How </a:t>
            </a:r>
            <a:r>
              <a:rPr lang="fr-FR" b="1" dirty="0" err="1"/>
              <a:t>were</a:t>
            </a:r>
            <a:r>
              <a:rPr lang="fr-FR" b="1" dirty="0"/>
              <a:t> the segments of the relief </a:t>
            </a:r>
            <a:r>
              <a:rPr lang="fr-FR" b="1" dirty="0" err="1"/>
              <a:t>assembled</a:t>
            </a:r>
            <a:r>
              <a:rPr lang="fr-FR" b="1" dirty="0"/>
              <a:t>? (2)</a:t>
            </a:r>
            <a:endParaRPr lang="fr-FR" sz="2400" dirty="0"/>
          </a:p>
        </p:txBody>
      </p:sp>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2647" y="625276"/>
            <a:ext cx="6999353" cy="3151246"/>
          </a:xfrm>
          <a:prstGeom prst="rect">
            <a:avLst/>
          </a:prstGeom>
        </p:spPr>
      </p:pic>
      <p:pic>
        <p:nvPicPr>
          <p:cNvPr id="3" name="Image 2"/>
          <p:cNvPicPr>
            <a:picLocks noChangeAspect="1"/>
          </p:cNvPicPr>
          <p:nvPr/>
        </p:nvPicPr>
        <p:blipFill rotWithShape="1">
          <a:blip r:embed="rId5" cstate="print">
            <a:extLst>
              <a:ext uri="{28A0092B-C50C-407E-A947-70E740481C1C}">
                <a14:useLocalDpi xmlns:a14="http://schemas.microsoft.com/office/drawing/2010/main" val="0"/>
              </a:ext>
            </a:extLst>
          </a:blip>
          <a:srcRect l="25199" t="58920" r="61839" b="6859"/>
          <a:stretch/>
        </p:blipFill>
        <p:spPr>
          <a:xfrm>
            <a:off x="3432147" y="628840"/>
            <a:ext cx="2579347" cy="3155164"/>
          </a:xfrm>
          <a:prstGeom prst="rect">
            <a:avLst/>
          </a:prstGeom>
          <a:ln w="57150">
            <a:solidFill>
              <a:schemeClr val="bg1"/>
            </a:solidFill>
          </a:ln>
        </p:spPr>
      </p:pic>
      <p:sp>
        <p:nvSpPr>
          <p:cNvPr id="34" name="TextBox 4"/>
          <p:cNvSpPr txBox="1"/>
          <p:nvPr/>
        </p:nvSpPr>
        <p:spPr>
          <a:xfrm>
            <a:off x="8269322" y="3799114"/>
            <a:ext cx="920579" cy="307777"/>
          </a:xfrm>
          <a:prstGeom prst="rect">
            <a:avLst/>
          </a:prstGeom>
        </p:spPr>
        <p:txBody>
          <a:bodyPr rtlCol="0">
            <a:spAutoFit/>
          </a:bodyPr>
          <a:lstStyle/>
          <a:p>
            <a:pPr algn="ctr"/>
            <a:r>
              <a:rPr lang="en-US" sz="1400" b="1" dirty="0">
                <a:solidFill>
                  <a:srgbClr val="00B050"/>
                </a:solidFill>
              </a:rPr>
              <a:t>FIG 953</a:t>
            </a:r>
            <a:endParaRPr lang="en-US" sz="1400" b="1" dirty="0">
              <a:solidFill>
                <a:srgbClr val="00B050"/>
              </a:solidFill>
              <a:latin typeface="Calibri"/>
            </a:endParaRPr>
          </a:p>
        </p:txBody>
      </p:sp>
      <p:sp>
        <p:nvSpPr>
          <p:cNvPr id="35" name="TextBox 4"/>
          <p:cNvSpPr txBox="1"/>
          <p:nvPr/>
        </p:nvSpPr>
        <p:spPr>
          <a:xfrm>
            <a:off x="4449949" y="3872613"/>
            <a:ext cx="920579" cy="307777"/>
          </a:xfrm>
          <a:prstGeom prst="rect">
            <a:avLst/>
          </a:prstGeom>
        </p:spPr>
        <p:txBody>
          <a:bodyPr rtlCol="0">
            <a:spAutoFit/>
          </a:bodyPr>
          <a:lstStyle/>
          <a:p>
            <a:pPr algn="ctr"/>
            <a:r>
              <a:rPr lang="en-US" sz="1400" b="1" dirty="0">
                <a:solidFill>
                  <a:srgbClr val="00B050"/>
                </a:solidFill>
              </a:rPr>
              <a:t>FIG 954</a:t>
            </a:r>
            <a:endParaRPr lang="en-US" sz="1400" b="1" dirty="0">
              <a:solidFill>
                <a:srgbClr val="00B050"/>
              </a:solidFill>
              <a:latin typeface="Calibri"/>
            </a:endParaRPr>
          </a:p>
        </p:txBody>
      </p:sp>
      <p:grpSp>
        <p:nvGrpSpPr>
          <p:cNvPr id="36" name="Group 35">
            <a:extLst>
              <a:ext uri="{FF2B5EF4-FFF2-40B4-BE49-F238E27FC236}">
                <a16:creationId xmlns:a16="http://schemas.microsoft.com/office/drawing/2014/main" id="{85CEBD60-4C98-4EF6-8C43-0A92886FADA1}"/>
              </a:ext>
            </a:extLst>
          </p:cNvPr>
          <p:cNvGrpSpPr/>
          <p:nvPr/>
        </p:nvGrpSpPr>
        <p:grpSpPr>
          <a:xfrm>
            <a:off x="338448" y="5889466"/>
            <a:ext cx="11235886" cy="884597"/>
            <a:chOff x="338448" y="5889466"/>
            <a:chExt cx="11235886" cy="884597"/>
          </a:xfrm>
        </p:grpSpPr>
        <p:sp>
          <p:nvSpPr>
            <p:cNvPr id="38" name="TextBox 4">
              <a:extLst>
                <a:ext uri="{FF2B5EF4-FFF2-40B4-BE49-F238E27FC236}">
                  <a16:creationId xmlns:a16="http://schemas.microsoft.com/office/drawing/2014/main" id="{30F4FEC4-6A07-4632-BA8E-B49AC0CF9A64}"/>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40" name="Group 39">
              <a:extLst>
                <a:ext uri="{FF2B5EF4-FFF2-40B4-BE49-F238E27FC236}">
                  <a16:creationId xmlns:a16="http://schemas.microsoft.com/office/drawing/2014/main" id="{BD9C87FC-19A7-4024-9A08-EDE05FDB7C68}"/>
                </a:ext>
              </a:extLst>
            </p:cNvPr>
            <p:cNvGrpSpPr/>
            <p:nvPr/>
          </p:nvGrpSpPr>
          <p:grpSpPr>
            <a:xfrm>
              <a:off x="769222" y="5889466"/>
              <a:ext cx="10805112" cy="884597"/>
              <a:chOff x="769222" y="5889466"/>
              <a:chExt cx="10805112" cy="884597"/>
            </a:xfrm>
          </p:grpSpPr>
          <p:sp>
            <p:nvSpPr>
              <p:cNvPr id="41" name="Rectangle 40">
                <a:extLst>
                  <a:ext uri="{FF2B5EF4-FFF2-40B4-BE49-F238E27FC236}">
                    <a16:creationId xmlns:a16="http://schemas.microsoft.com/office/drawing/2014/main" id="{3867DDBA-03D7-47B1-BDD1-ED9DB2EA45E4}"/>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12">
                <a:extLst>
                  <a:ext uri="{FF2B5EF4-FFF2-40B4-BE49-F238E27FC236}">
                    <a16:creationId xmlns:a16="http://schemas.microsoft.com/office/drawing/2014/main" id="{3B759B4B-FB6E-4FFC-9AC5-9AF66FAA63FE}"/>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13C9E5A6-D245-487B-8A9C-A3ABEB5ED90D}"/>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EFFA1F9-8EDF-42C0-B774-21AFB624D17D}"/>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19">
                <a:extLst>
                  <a:ext uri="{FF2B5EF4-FFF2-40B4-BE49-F238E27FC236}">
                    <a16:creationId xmlns:a16="http://schemas.microsoft.com/office/drawing/2014/main" id="{EBAE85B0-28B7-4FF8-B5D8-D6EE5D2757BC}"/>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20">
                <a:extLst>
                  <a:ext uri="{FF2B5EF4-FFF2-40B4-BE49-F238E27FC236}">
                    <a16:creationId xmlns:a16="http://schemas.microsoft.com/office/drawing/2014/main" id="{89D3E7CE-C852-481A-8DD4-0B5E2C579A04}"/>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21">
                <a:extLst>
                  <a:ext uri="{FF2B5EF4-FFF2-40B4-BE49-F238E27FC236}">
                    <a16:creationId xmlns:a16="http://schemas.microsoft.com/office/drawing/2014/main" id="{B681A957-2D76-4B47-96FF-954E4ABDA440}"/>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23">
                <a:extLst>
                  <a:ext uri="{FF2B5EF4-FFF2-40B4-BE49-F238E27FC236}">
                    <a16:creationId xmlns:a16="http://schemas.microsoft.com/office/drawing/2014/main" id="{A0E2BA62-2A9A-4F31-BC1E-9777EDAC49B0}"/>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TextBox 24">
                <a:extLst>
                  <a:ext uri="{FF2B5EF4-FFF2-40B4-BE49-F238E27FC236}">
                    <a16:creationId xmlns:a16="http://schemas.microsoft.com/office/drawing/2014/main" id="{88420C92-8380-4BA6-B0C6-C475720826C9}"/>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50" name="TextBox 25">
                <a:extLst>
                  <a:ext uri="{FF2B5EF4-FFF2-40B4-BE49-F238E27FC236}">
                    <a16:creationId xmlns:a16="http://schemas.microsoft.com/office/drawing/2014/main" id="{DA7CEC21-EE1B-4B1E-9EF7-900E1145C617}"/>
                  </a:ext>
                </a:extLst>
              </p:cNvPr>
              <p:cNvSpPr txBox="1"/>
              <p:nvPr/>
            </p:nvSpPr>
            <p:spPr>
              <a:xfrm>
                <a:off x="4476578" y="6064056"/>
                <a:ext cx="920579" cy="246221"/>
              </a:xfrm>
              <a:prstGeom prst="rect">
                <a:avLst/>
              </a:prstGeom>
            </p:spPr>
            <p:txBody>
              <a:bodyPr rtlCol="0">
                <a:spAutoFit/>
              </a:bodyPr>
              <a:lstStyle/>
              <a:p>
                <a:pPr algn="ctr"/>
                <a:r>
                  <a:rPr lang="en-US" sz="1000" dirty="0">
                    <a:solidFill>
                      <a:srgbClr val="FF0000"/>
                    </a:solidFill>
                  </a:rPr>
                  <a:t>Assemblage</a:t>
                </a:r>
              </a:p>
            </p:txBody>
          </p:sp>
          <p:sp>
            <p:nvSpPr>
              <p:cNvPr id="51" name="TextBox 28">
                <a:extLst>
                  <a:ext uri="{FF2B5EF4-FFF2-40B4-BE49-F238E27FC236}">
                    <a16:creationId xmlns:a16="http://schemas.microsoft.com/office/drawing/2014/main" id="{6C3D4B82-227D-4589-8E4B-92847AC357FA}"/>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52" name="TextBox 30">
                <a:extLst>
                  <a:ext uri="{FF2B5EF4-FFF2-40B4-BE49-F238E27FC236}">
                    <a16:creationId xmlns:a16="http://schemas.microsoft.com/office/drawing/2014/main" id="{9AAEC9B1-2E95-4D56-92DC-30EB6268D494}"/>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53" name="TextBox 32">
                <a:extLst>
                  <a:ext uri="{FF2B5EF4-FFF2-40B4-BE49-F238E27FC236}">
                    <a16:creationId xmlns:a16="http://schemas.microsoft.com/office/drawing/2014/main" id="{2320A137-B298-4F7E-8FF5-977495815ACF}"/>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76" name="TextBox 25">
                <a:extLst>
                  <a:ext uri="{FF2B5EF4-FFF2-40B4-BE49-F238E27FC236}">
                    <a16:creationId xmlns:a16="http://schemas.microsoft.com/office/drawing/2014/main" id="{D50ED21C-8C52-488E-83BB-910D3646DF35}"/>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77" name="Straight Arrow Connector 19">
                <a:extLst>
                  <a:ext uri="{FF2B5EF4-FFF2-40B4-BE49-F238E27FC236}">
                    <a16:creationId xmlns:a16="http://schemas.microsoft.com/office/drawing/2014/main" id="{8CC36167-9064-4741-9084-6D21191CC962}"/>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9">
                <a:extLst>
                  <a:ext uri="{FF2B5EF4-FFF2-40B4-BE49-F238E27FC236}">
                    <a16:creationId xmlns:a16="http://schemas.microsoft.com/office/drawing/2014/main" id="{5D9DC979-04E4-4F38-A1A9-1DF6A04D5C73}"/>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32">
                <a:extLst>
                  <a:ext uri="{FF2B5EF4-FFF2-40B4-BE49-F238E27FC236}">
                    <a16:creationId xmlns:a16="http://schemas.microsoft.com/office/drawing/2014/main" id="{6F8A4A38-D9D8-4D68-AD23-147C3A117829}"/>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80" name="Straight Arrow Connector 16">
                <a:extLst>
                  <a:ext uri="{FF2B5EF4-FFF2-40B4-BE49-F238E27FC236}">
                    <a16:creationId xmlns:a16="http://schemas.microsoft.com/office/drawing/2014/main" id="{2145097A-C095-4F2F-9710-5E9849288002}"/>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1" name="TextBox 24">
                <a:extLst>
                  <a:ext uri="{FF2B5EF4-FFF2-40B4-BE49-F238E27FC236}">
                    <a16:creationId xmlns:a16="http://schemas.microsoft.com/office/drawing/2014/main" id="{136C80DE-D403-4816-A6B8-9D1A378B4E03}"/>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82" name="Straight Arrow Connector 23">
                <a:extLst>
                  <a:ext uri="{FF2B5EF4-FFF2-40B4-BE49-F238E27FC236}">
                    <a16:creationId xmlns:a16="http://schemas.microsoft.com/office/drawing/2014/main" id="{91119DA3-215B-4002-AABC-74608C55733E}"/>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3" name="TextBox 4">
                <a:extLst>
                  <a:ext uri="{FF2B5EF4-FFF2-40B4-BE49-F238E27FC236}">
                    <a16:creationId xmlns:a16="http://schemas.microsoft.com/office/drawing/2014/main" id="{98E9448B-A577-46E3-98DA-07A9852A5A53}"/>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84" name="TextBox 24">
                <a:extLst>
                  <a:ext uri="{FF2B5EF4-FFF2-40B4-BE49-F238E27FC236}">
                    <a16:creationId xmlns:a16="http://schemas.microsoft.com/office/drawing/2014/main" id="{4582DDA7-21F2-4EAF-ABFC-62EECB0820EA}"/>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5" name="Straight Arrow Connector 19">
                <a:extLst>
                  <a:ext uri="{FF2B5EF4-FFF2-40B4-BE49-F238E27FC236}">
                    <a16:creationId xmlns:a16="http://schemas.microsoft.com/office/drawing/2014/main" id="{B05FEBC8-3556-46B3-B84F-8BAE2B080E6E}"/>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6" name="TextBox 25">
                <a:extLst>
                  <a:ext uri="{FF2B5EF4-FFF2-40B4-BE49-F238E27FC236}">
                    <a16:creationId xmlns:a16="http://schemas.microsoft.com/office/drawing/2014/main" id="{03542933-C960-49D5-95D7-1B0A03A1172B}"/>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87" name="Straight Arrow Connector 19">
                <a:extLst>
                  <a:ext uri="{FF2B5EF4-FFF2-40B4-BE49-F238E27FC236}">
                    <a16:creationId xmlns:a16="http://schemas.microsoft.com/office/drawing/2014/main" id="{4EF61F4D-9CC7-4ED0-9EE1-0FCA07BEE74E}"/>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8" name="TextBox 25">
                <a:extLst>
                  <a:ext uri="{FF2B5EF4-FFF2-40B4-BE49-F238E27FC236}">
                    <a16:creationId xmlns:a16="http://schemas.microsoft.com/office/drawing/2014/main" id="{B5F03B09-84F7-4833-B82E-B43DE10EE9DB}"/>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89" name="Straight Arrow Connector 19">
                <a:extLst>
                  <a:ext uri="{FF2B5EF4-FFF2-40B4-BE49-F238E27FC236}">
                    <a16:creationId xmlns:a16="http://schemas.microsoft.com/office/drawing/2014/main" id="{7BDD78AE-73DC-4CEF-9B59-0393EA49249E}"/>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0" name="Straight Arrow Connector 19">
                <a:extLst>
                  <a:ext uri="{FF2B5EF4-FFF2-40B4-BE49-F238E27FC236}">
                    <a16:creationId xmlns:a16="http://schemas.microsoft.com/office/drawing/2014/main" id="{C7CB3282-68D4-4BD9-A2A8-B118EBEFE2A2}"/>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1" name="TextBox 28">
                <a:extLst>
                  <a:ext uri="{FF2B5EF4-FFF2-40B4-BE49-F238E27FC236}">
                    <a16:creationId xmlns:a16="http://schemas.microsoft.com/office/drawing/2014/main" id="{9725C12B-699B-4760-9BA7-4AAEB64C2199}"/>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92" name="TextBox 28">
                <a:extLst>
                  <a:ext uri="{FF2B5EF4-FFF2-40B4-BE49-F238E27FC236}">
                    <a16:creationId xmlns:a16="http://schemas.microsoft.com/office/drawing/2014/main" id="{95AA3245-0439-4856-BFA4-3290E55A2A9C}"/>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1516366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boulot david\recherche\David Recherche actuelle\CASTING\guidelines\vol 8 case studies\examples\dauphins Vienne\rdauphins1.jpg"/>
          <p:cNvPicPr>
            <a:picLocks noChangeAspect="1" noChangeArrowheads="1"/>
          </p:cNvPicPr>
          <p:nvPr/>
        </p:nvPicPr>
        <p:blipFill>
          <a:blip r:embed="rId3" cstate="screen"/>
          <a:srcRect/>
          <a:stretch>
            <a:fillRect/>
          </a:stretch>
        </p:blipFill>
        <p:spPr bwMode="auto">
          <a:xfrm>
            <a:off x="1958096" y="620688"/>
            <a:ext cx="8346373" cy="3860196"/>
          </a:xfrm>
          <a:prstGeom prst="rect">
            <a:avLst/>
          </a:prstGeom>
          <a:noFill/>
        </p:spPr>
      </p:pic>
      <p:sp>
        <p:nvSpPr>
          <p:cNvPr id="28" name="TextBox 4"/>
          <p:cNvSpPr txBox="1"/>
          <p:nvPr/>
        </p:nvSpPr>
        <p:spPr>
          <a:xfrm>
            <a:off x="10355160" y="4189127"/>
            <a:ext cx="920579" cy="276999"/>
          </a:xfrm>
          <a:prstGeom prst="rect">
            <a:avLst/>
          </a:prstGeom>
        </p:spPr>
        <p:txBody>
          <a:bodyPr rtlCol="0">
            <a:spAutoFit/>
          </a:bodyPr>
          <a:lstStyle/>
          <a:p>
            <a:pPr algn="ctr"/>
            <a:r>
              <a:rPr lang="en-US" sz="1200" b="1" dirty="0">
                <a:solidFill>
                  <a:srgbClr val="00B050"/>
                </a:solidFill>
              </a:rPr>
              <a:t>FIG 815</a:t>
            </a:r>
            <a:endParaRPr lang="en-US" sz="1200" b="1" dirty="0">
              <a:solidFill>
                <a:srgbClr val="00B050"/>
              </a:solidFill>
              <a:latin typeface="Calibri"/>
            </a:endParaRPr>
          </a:p>
        </p:txBody>
      </p:sp>
      <p:sp>
        <p:nvSpPr>
          <p:cNvPr id="4" name="Rectangle 3"/>
          <p:cNvSpPr/>
          <p:nvPr/>
        </p:nvSpPr>
        <p:spPr>
          <a:xfrm>
            <a:off x="623392" y="4725144"/>
            <a:ext cx="11017224" cy="1169551"/>
          </a:xfrm>
          <a:prstGeom prst="rect">
            <a:avLst/>
          </a:prstGeom>
        </p:spPr>
        <p:txBody>
          <a:bodyPr wrap="square">
            <a:spAutoFit/>
          </a:bodyPr>
          <a:lstStyle/>
          <a:p>
            <a:r>
              <a:rPr lang="en-US" sz="1400" dirty="0"/>
              <a:t>X-radiography  (</a:t>
            </a:r>
            <a:r>
              <a:rPr lang="en-US" sz="1400" i="1" dirty="0"/>
              <a:t>link to Vol. 2, </a:t>
            </a:r>
            <a:r>
              <a:rPr lang="en-US" sz="1400" i="1" dirty="0" err="1"/>
              <a:t>ch.</a:t>
            </a:r>
            <a:r>
              <a:rPr lang="en-US" sz="1400" i="1" dirty="0"/>
              <a:t> 2</a:t>
            </a:r>
            <a:r>
              <a:rPr lang="en-US" sz="1400" dirty="0"/>
              <a:t>) provided evidence of the assemblage: the welds show up as lighter bands, reflecting the thicker -- and therefore denser – metal joins. It also confirmed that the metal walls of the separately-cast sections are relatively thin and even across the board (measured at 4-6 mm), including the mouth area even though it is in high relief. </a:t>
            </a:r>
          </a:p>
          <a:p>
            <a:r>
              <a:rPr lang="en-US" sz="1400" dirty="0"/>
              <a:t>The vast amount of repair work that the relief necessitated is also visible. The edges of the many rectangular patches that were inset into the outer surface to repair small flaws are recognizable as are the copper rivets, which will be discussed further along.</a:t>
            </a:r>
          </a:p>
        </p:txBody>
      </p:sp>
      <p:sp>
        <p:nvSpPr>
          <p:cNvPr id="29" name="Sous-titre 2">
            <a:extLst>
              <a:ext uri="{FF2B5EF4-FFF2-40B4-BE49-F238E27FC236}">
                <a16:creationId xmlns:a16="http://schemas.microsoft.com/office/drawing/2014/main" id="{9DA765B5-3863-4186-96E1-69F2992A7F83}"/>
              </a:ext>
            </a:extLst>
          </p:cNvPr>
          <p:cNvSpPr txBox="1">
            <a:spLocks/>
          </p:cNvSpPr>
          <p:nvPr/>
        </p:nvSpPr>
        <p:spPr>
          <a:xfrm>
            <a:off x="419786" y="58395"/>
            <a:ext cx="5256584" cy="513663"/>
          </a:xfrm>
          <a:prstGeom prst="rect">
            <a:avLst/>
          </a:prstGeom>
        </p:spPr>
        <p:txBody>
          <a:bodyPr vert="horz" lIns="91440" tIns="45720" rIns="91440" bIns="45720" rtlCol="0" anchor="t">
            <a:normAutofit/>
          </a:bodyPr>
          <a:lstStyle/>
          <a:p>
            <a:pPr lvl="0">
              <a:spcBef>
                <a:spcPct val="20000"/>
              </a:spcBef>
              <a:defRPr/>
            </a:pPr>
            <a:r>
              <a:rPr lang="fr-FR" b="1" dirty="0">
                <a:solidFill>
                  <a:sysClr val="windowText" lastClr="000000"/>
                </a:solidFill>
              </a:rPr>
              <a:t>Evidence of fabrication : </a:t>
            </a:r>
            <a:r>
              <a:rPr lang="fr-FR" b="1" dirty="0"/>
              <a:t>X-</a:t>
            </a:r>
            <a:r>
              <a:rPr lang="fr-FR" b="1" dirty="0" err="1"/>
              <a:t>radiography</a:t>
            </a:r>
            <a:endParaRPr lang="fr-FR" sz="2400" dirty="0"/>
          </a:p>
        </p:txBody>
      </p:sp>
      <p:grpSp>
        <p:nvGrpSpPr>
          <p:cNvPr id="34" name="Group 33">
            <a:extLst>
              <a:ext uri="{FF2B5EF4-FFF2-40B4-BE49-F238E27FC236}">
                <a16:creationId xmlns:a16="http://schemas.microsoft.com/office/drawing/2014/main" id="{8F173380-B160-4A11-B84A-727B46B53D67}"/>
              </a:ext>
            </a:extLst>
          </p:cNvPr>
          <p:cNvGrpSpPr/>
          <p:nvPr/>
        </p:nvGrpSpPr>
        <p:grpSpPr>
          <a:xfrm>
            <a:off x="338448" y="5889466"/>
            <a:ext cx="11235886" cy="884597"/>
            <a:chOff x="338448" y="5889466"/>
            <a:chExt cx="11235886" cy="884597"/>
          </a:xfrm>
        </p:grpSpPr>
        <p:sp>
          <p:nvSpPr>
            <p:cNvPr id="35" name="TextBox 4">
              <a:extLst>
                <a:ext uri="{FF2B5EF4-FFF2-40B4-BE49-F238E27FC236}">
                  <a16:creationId xmlns:a16="http://schemas.microsoft.com/office/drawing/2014/main" id="{965D3485-4629-4BE8-BB83-B2FFF0709487}"/>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36" name="Group 35">
              <a:extLst>
                <a:ext uri="{FF2B5EF4-FFF2-40B4-BE49-F238E27FC236}">
                  <a16:creationId xmlns:a16="http://schemas.microsoft.com/office/drawing/2014/main" id="{F640B495-AD5B-4E78-8C96-C9D0ADC6B996}"/>
                </a:ext>
              </a:extLst>
            </p:cNvPr>
            <p:cNvGrpSpPr/>
            <p:nvPr/>
          </p:nvGrpSpPr>
          <p:grpSpPr>
            <a:xfrm>
              <a:off x="769222" y="5889466"/>
              <a:ext cx="10805112" cy="884597"/>
              <a:chOff x="769222" y="5889466"/>
              <a:chExt cx="10805112" cy="884597"/>
            </a:xfrm>
          </p:grpSpPr>
          <p:sp>
            <p:nvSpPr>
              <p:cNvPr id="38" name="Rectangle 37">
                <a:extLst>
                  <a:ext uri="{FF2B5EF4-FFF2-40B4-BE49-F238E27FC236}">
                    <a16:creationId xmlns:a16="http://schemas.microsoft.com/office/drawing/2014/main" id="{772B98EF-3336-4FDE-97FD-97190619E338}"/>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12">
                <a:extLst>
                  <a:ext uri="{FF2B5EF4-FFF2-40B4-BE49-F238E27FC236}">
                    <a16:creationId xmlns:a16="http://schemas.microsoft.com/office/drawing/2014/main" id="{D3ECDED7-8CEF-412C-96F0-5E8A11BEFAE9}"/>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ECE31A69-CCD6-41B6-B7FC-BD4A11198373}"/>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F197AF6-6C8B-41F0-A7C5-81D859BF691F}"/>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19">
                <a:extLst>
                  <a:ext uri="{FF2B5EF4-FFF2-40B4-BE49-F238E27FC236}">
                    <a16:creationId xmlns:a16="http://schemas.microsoft.com/office/drawing/2014/main" id="{D1787FCB-EFA0-48C8-9CCB-0BD1E290FD3B}"/>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20">
                <a:extLst>
                  <a:ext uri="{FF2B5EF4-FFF2-40B4-BE49-F238E27FC236}">
                    <a16:creationId xmlns:a16="http://schemas.microsoft.com/office/drawing/2014/main" id="{BFFC6CF9-A89E-434B-B42F-B35915E0391F}"/>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21">
                <a:extLst>
                  <a:ext uri="{FF2B5EF4-FFF2-40B4-BE49-F238E27FC236}">
                    <a16:creationId xmlns:a16="http://schemas.microsoft.com/office/drawing/2014/main" id="{0AE586F6-3218-4E48-8A95-4CCBAE63F4C0}"/>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23">
                <a:extLst>
                  <a:ext uri="{FF2B5EF4-FFF2-40B4-BE49-F238E27FC236}">
                    <a16:creationId xmlns:a16="http://schemas.microsoft.com/office/drawing/2014/main" id="{396C90DB-2157-4ED2-ABE1-804E1712550C}"/>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7" name="TextBox 24">
                <a:extLst>
                  <a:ext uri="{FF2B5EF4-FFF2-40B4-BE49-F238E27FC236}">
                    <a16:creationId xmlns:a16="http://schemas.microsoft.com/office/drawing/2014/main" id="{D9C5C49E-65EF-42BC-9041-8367E0EB2136}"/>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48" name="TextBox 25">
                <a:extLst>
                  <a:ext uri="{FF2B5EF4-FFF2-40B4-BE49-F238E27FC236}">
                    <a16:creationId xmlns:a16="http://schemas.microsoft.com/office/drawing/2014/main" id="{946CF2E1-F020-494F-AC67-8A10E65B4778}"/>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49" name="TextBox 28">
                <a:extLst>
                  <a:ext uri="{FF2B5EF4-FFF2-40B4-BE49-F238E27FC236}">
                    <a16:creationId xmlns:a16="http://schemas.microsoft.com/office/drawing/2014/main" id="{B6493EFA-AC0D-4DC4-8A1E-F561A44D8627}"/>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50" name="TextBox 30">
                <a:extLst>
                  <a:ext uri="{FF2B5EF4-FFF2-40B4-BE49-F238E27FC236}">
                    <a16:creationId xmlns:a16="http://schemas.microsoft.com/office/drawing/2014/main" id="{E93D7229-2EA7-4175-961A-9F02E10E5A85}"/>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51" name="TextBox 32">
                <a:extLst>
                  <a:ext uri="{FF2B5EF4-FFF2-40B4-BE49-F238E27FC236}">
                    <a16:creationId xmlns:a16="http://schemas.microsoft.com/office/drawing/2014/main" id="{91B3879A-0B53-4298-B568-120D60708590}"/>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52" name="TextBox 25">
                <a:extLst>
                  <a:ext uri="{FF2B5EF4-FFF2-40B4-BE49-F238E27FC236}">
                    <a16:creationId xmlns:a16="http://schemas.microsoft.com/office/drawing/2014/main" id="{F042936B-CF5B-4942-A3CC-6A733178F424}"/>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53" name="Straight Arrow Connector 19">
                <a:extLst>
                  <a:ext uri="{FF2B5EF4-FFF2-40B4-BE49-F238E27FC236}">
                    <a16:creationId xmlns:a16="http://schemas.microsoft.com/office/drawing/2014/main" id="{8930B49C-DB76-45AA-9C75-117BE9CA128B}"/>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19">
                <a:extLst>
                  <a:ext uri="{FF2B5EF4-FFF2-40B4-BE49-F238E27FC236}">
                    <a16:creationId xmlns:a16="http://schemas.microsoft.com/office/drawing/2014/main" id="{694F4D88-841E-4B02-A27F-5F566CCAF3DC}"/>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4" name="TextBox 32">
                <a:extLst>
                  <a:ext uri="{FF2B5EF4-FFF2-40B4-BE49-F238E27FC236}">
                    <a16:creationId xmlns:a16="http://schemas.microsoft.com/office/drawing/2014/main" id="{FC5DDD4F-3777-4CB4-915E-245AB6042B5E}"/>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75" name="Straight Arrow Connector 16">
                <a:extLst>
                  <a:ext uri="{FF2B5EF4-FFF2-40B4-BE49-F238E27FC236}">
                    <a16:creationId xmlns:a16="http://schemas.microsoft.com/office/drawing/2014/main" id="{3B9196FF-4998-4FE0-AABA-700253557005}"/>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6" name="TextBox 24">
                <a:extLst>
                  <a:ext uri="{FF2B5EF4-FFF2-40B4-BE49-F238E27FC236}">
                    <a16:creationId xmlns:a16="http://schemas.microsoft.com/office/drawing/2014/main" id="{ED8FB485-0A91-4361-80A3-1005C0541383}"/>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77" name="Straight Arrow Connector 23">
                <a:extLst>
                  <a:ext uri="{FF2B5EF4-FFF2-40B4-BE49-F238E27FC236}">
                    <a16:creationId xmlns:a16="http://schemas.microsoft.com/office/drawing/2014/main" id="{98824FBE-B491-4A0D-BFB4-B0FDFBCC66C7}"/>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4">
                <a:extLst>
                  <a:ext uri="{FF2B5EF4-FFF2-40B4-BE49-F238E27FC236}">
                    <a16:creationId xmlns:a16="http://schemas.microsoft.com/office/drawing/2014/main" id="{A9B04F17-9837-41E5-9BDB-AA259461803B}"/>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79" name="TextBox 24">
                <a:extLst>
                  <a:ext uri="{FF2B5EF4-FFF2-40B4-BE49-F238E27FC236}">
                    <a16:creationId xmlns:a16="http://schemas.microsoft.com/office/drawing/2014/main" id="{E78A024B-7444-4DE1-8447-3DC88CC5C2E5}"/>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0" name="Straight Arrow Connector 19">
                <a:extLst>
                  <a:ext uri="{FF2B5EF4-FFF2-40B4-BE49-F238E27FC236}">
                    <a16:creationId xmlns:a16="http://schemas.microsoft.com/office/drawing/2014/main" id="{569BDF9A-0C16-4049-8D87-A454FDE7DD2A}"/>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1" name="TextBox 25">
                <a:extLst>
                  <a:ext uri="{FF2B5EF4-FFF2-40B4-BE49-F238E27FC236}">
                    <a16:creationId xmlns:a16="http://schemas.microsoft.com/office/drawing/2014/main" id="{D4BF7E5D-BB64-4F2B-B081-6D91E1A81DEC}"/>
                  </a:ext>
                </a:extLst>
              </p:cNvPr>
              <p:cNvSpPr txBox="1"/>
              <p:nvPr/>
            </p:nvSpPr>
            <p:spPr>
              <a:xfrm>
                <a:off x="5087888" y="6055898"/>
                <a:ext cx="920579" cy="246221"/>
              </a:xfrm>
              <a:prstGeom prst="rect">
                <a:avLst/>
              </a:prstGeom>
            </p:spPr>
            <p:txBody>
              <a:bodyPr rtlCol="0">
                <a:spAutoFit/>
              </a:bodyPr>
              <a:lstStyle/>
              <a:p>
                <a:pPr algn="ctr"/>
                <a:r>
                  <a:rPr lang="en-US" sz="1000" dirty="0">
                    <a:solidFill>
                      <a:srgbClr val="FF0000"/>
                    </a:solidFill>
                  </a:rPr>
                  <a:t>X-ray</a:t>
                </a:r>
              </a:p>
            </p:txBody>
          </p:sp>
          <p:cxnSp>
            <p:nvCxnSpPr>
              <p:cNvPr id="82" name="Straight Arrow Connector 19">
                <a:extLst>
                  <a:ext uri="{FF2B5EF4-FFF2-40B4-BE49-F238E27FC236}">
                    <a16:creationId xmlns:a16="http://schemas.microsoft.com/office/drawing/2014/main" id="{50C62ACD-B04B-4C6E-9786-1162B5E71B48}"/>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3" name="TextBox 25">
                <a:extLst>
                  <a:ext uri="{FF2B5EF4-FFF2-40B4-BE49-F238E27FC236}">
                    <a16:creationId xmlns:a16="http://schemas.microsoft.com/office/drawing/2014/main" id="{6709FA9F-8EB8-4811-85B8-FE4D0622392E}"/>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84" name="Straight Arrow Connector 19">
                <a:extLst>
                  <a:ext uri="{FF2B5EF4-FFF2-40B4-BE49-F238E27FC236}">
                    <a16:creationId xmlns:a16="http://schemas.microsoft.com/office/drawing/2014/main" id="{E33D900F-B708-459D-9FD3-1463617EED0F}"/>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5" name="Straight Arrow Connector 19">
                <a:extLst>
                  <a:ext uri="{FF2B5EF4-FFF2-40B4-BE49-F238E27FC236}">
                    <a16:creationId xmlns:a16="http://schemas.microsoft.com/office/drawing/2014/main" id="{430385CB-AFC7-44BE-8FAB-1B2C62B03763}"/>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6" name="TextBox 28">
                <a:extLst>
                  <a:ext uri="{FF2B5EF4-FFF2-40B4-BE49-F238E27FC236}">
                    <a16:creationId xmlns:a16="http://schemas.microsoft.com/office/drawing/2014/main" id="{FC0369BC-F23C-4FD1-A406-015C6A51F342}"/>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87" name="TextBox 28">
                <a:extLst>
                  <a:ext uri="{FF2B5EF4-FFF2-40B4-BE49-F238E27FC236}">
                    <a16:creationId xmlns:a16="http://schemas.microsoft.com/office/drawing/2014/main" id="{7A35B50C-38B3-48F9-9EF2-9734B18EF10B}"/>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6354" y="476672"/>
            <a:ext cx="9131646" cy="3959482"/>
          </a:xfrm>
          <a:prstGeom prst="rect">
            <a:avLst/>
          </a:prstGeom>
        </p:spPr>
      </p:pic>
      <p:sp>
        <p:nvSpPr>
          <p:cNvPr id="4" name="Rectangle 3"/>
          <p:cNvSpPr/>
          <p:nvPr/>
        </p:nvSpPr>
        <p:spPr>
          <a:xfrm>
            <a:off x="1000246" y="4841643"/>
            <a:ext cx="9615725" cy="954107"/>
          </a:xfrm>
          <a:prstGeom prst="rect">
            <a:avLst/>
          </a:prstGeom>
        </p:spPr>
        <p:txBody>
          <a:bodyPr wrap="square">
            <a:spAutoFit/>
          </a:bodyPr>
          <a:lstStyle/>
          <a:p>
            <a:r>
              <a:rPr lang="en-US" sz="1400" dirty="0"/>
              <a:t>Roman foundrymen did not have the technological know-how to cast large and complex pieces like the Vienne dolphin relief in a single pour. Rather, they cast larger sculptures in smaller sections (</a:t>
            </a:r>
            <a:r>
              <a:rPr lang="en-US" sz="1400" b="1" dirty="0"/>
              <a:t>primary castings</a:t>
            </a:r>
            <a:r>
              <a:rPr lang="en-US" sz="1400" dirty="0"/>
              <a:t>) and then joined the metal parts by welding with </a:t>
            </a:r>
            <a:r>
              <a:rPr lang="en-US" sz="1400" b="1" dirty="0"/>
              <a:t>secondary castings </a:t>
            </a:r>
            <a:r>
              <a:rPr lang="en-US" sz="1400" dirty="0"/>
              <a:t>(</a:t>
            </a:r>
            <a:r>
              <a:rPr lang="en-US" sz="1400" i="1" dirty="0">
                <a:solidFill>
                  <a:schemeClr val="tx2">
                    <a:lumMod val="40000"/>
                    <a:lumOff val="60000"/>
                  </a:schemeClr>
                </a:solidFill>
              </a:rPr>
              <a:t>see vol1 ch5 §XX</a:t>
            </a:r>
            <a:r>
              <a:rPr lang="en-US" sz="1400" dirty="0"/>
              <a:t>). Thorough examination of the fragments and corresponding radiographs to locate the joins led to the proposal of a “casting map,” which shows how the extant pieces would have originally been cast -- in 11 sections. </a:t>
            </a:r>
            <a:endParaRPr lang="en-US" sz="1400" dirty="0">
              <a:latin typeface="Verdana" charset="0"/>
              <a:ea typeface="Verdana" charset="0"/>
              <a:cs typeface="Verdana" charset="0"/>
            </a:endParaRPr>
          </a:p>
        </p:txBody>
      </p:sp>
      <p:sp>
        <p:nvSpPr>
          <p:cNvPr id="29" name="Sous-titre 2">
            <a:extLst>
              <a:ext uri="{FF2B5EF4-FFF2-40B4-BE49-F238E27FC236}">
                <a16:creationId xmlns:a16="http://schemas.microsoft.com/office/drawing/2014/main" id="{9DA765B5-3863-4186-96E1-69F2992A7F83}"/>
              </a:ext>
            </a:extLst>
          </p:cNvPr>
          <p:cNvSpPr txBox="1">
            <a:spLocks/>
          </p:cNvSpPr>
          <p:nvPr/>
        </p:nvSpPr>
        <p:spPr>
          <a:xfrm>
            <a:off x="293163" y="156061"/>
            <a:ext cx="4678004" cy="349980"/>
          </a:xfrm>
          <a:prstGeom prst="rect">
            <a:avLst/>
          </a:prstGeom>
        </p:spPr>
        <p:txBody>
          <a:bodyPr vert="horz" lIns="91440" tIns="45720" rIns="91440" bIns="45720" rtlCol="0" anchor="t">
            <a:normAutofit fontScale="92500" lnSpcReduction="10000"/>
          </a:bodyPr>
          <a:lstStyle/>
          <a:p>
            <a:pPr lvl="0">
              <a:spcBef>
                <a:spcPct val="20000"/>
              </a:spcBef>
              <a:defRPr/>
            </a:pPr>
            <a:r>
              <a:rPr lang="fr-FR" b="1" dirty="0" err="1"/>
              <a:t>Interpretation</a:t>
            </a:r>
            <a:r>
              <a:rPr lang="fr-FR" b="1" dirty="0"/>
              <a:t> 2: </a:t>
            </a:r>
            <a:r>
              <a:rPr lang="fr-FR" b="1" dirty="0" err="1"/>
              <a:t>Proposing</a:t>
            </a:r>
            <a:r>
              <a:rPr lang="fr-FR" b="1" dirty="0"/>
              <a:t> a «casting </a:t>
            </a:r>
            <a:r>
              <a:rPr lang="fr-FR" b="1" dirty="0" err="1"/>
              <a:t>map</a:t>
            </a:r>
            <a:r>
              <a:rPr lang="fr-FR" b="1" dirty="0"/>
              <a:t> »</a:t>
            </a:r>
            <a:endParaRPr lang="fr-FR" sz="2400" dirty="0"/>
          </a:p>
        </p:txBody>
      </p:sp>
      <p:sp>
        <p:nvSpPr>
          <p:cNvPr id="34" name="TextBox 4"/>
          <p:cNvSpPr txBox="1"/>
          <p:nvPr/>
        </p:nvSpPr>
        <p:spPr>
          <a:xfrm>
            <a:off x="9415809" y="4159155"/>
            <a:ext cx="920579" cy="276999"/>
          </a:xfrm>
          <a:prstGeom prst="rect">
            <a:avLst/>
          </a:prstGeom>
        </p:spPr>
        <p:txBody>
          <a:bodyPr rtlCol="0">
            <a:spAutoFit/>
          </a:bodyPr>
          <a:lstStyle/>
          <a:p>
            <a:pPr algn="ctr"/>
            <a:r>
              <a:rPr lang="en-US" sz="1200" b="1" dirty="0">
                <a:solidFill>
                  <a:srgbClr val="00B050"/>
                </a:solidFill>
              </a:rPr>
              <a:t>FIG 951</a:t>
            </a:r>
            <a:endParaRPr lang="en-US" sz="1200" b="1" dirty="0">
              <a:solidFill>
                <a:srgbClr val="00B050"/>
              </a:solidFill>
              <a:latin typeface="Calibri"/>
            </a:endParaRPr>
          </a:p>
        </p:txBody>
      </p:sp>
      <p:grpSp>
        <p:nvGrpSpPr>
          <p:cNvPr id="35" name="Group 34">
            <a:extLst>
              <a:ext uri="{FF2B5EF4-FFF2-40B4-BE49-F238E27FC236}">
                <a16:creationId xmlns:a16="http://schemas.microsoft.com/office/drawing/2014/main" id="{108307F5-922F-429E-A694-7114CAEE26DC}"/>
              </a:ext>
            </a:extLst>
          </p:cNvPr>
          <p:cNvGrpSpPr/>
          <p:nvPr/>
        </p:nvGrpSpPr>
        <p:grpSpPr>
          <a:xfrm>
            <a:off x="338448" y="5889466"/>
            <a:ext cx="11235886" cy="884597"/>
            <a:chOff x="338448" y="5889466"/>
            <a:chExt cx="11235886" cy="884597"/>
          </a:xfrm>
        </p:grpSpPr>
        <p:sp>
          <p:nvSpPr>
            <p:cNvPr id="36" name="TextBox 4">
              <a:extLst>
                <a:ext uri="{FF2B5EF4-FFF2-40B4-BE49-F238E27FC236}">
                  <a16:creationId xmlns:a16="http://schemas.microsoft.com/office/drawing/2014/main" id="{6094CBB2-5D04-46D6-A578-F61E59BB9D63}"/>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38" name="Group 37">
              <a:extLst>
                <a:ext uri="{FF2B5EF4-FFF2-40B4-BE49-F238E27FC236}">
                  <a16:creationId xmlns:a16="http://schemas.microsoft.com/office/drawing/2014/main" id="{21236620-ED4E-465E-A66F-022AE6B9E164}"/>
                </a:ext>
              </a:extLst>
            </p:cNvPr>
            <p:cNvGrpSpPr/>
            <p:nvPr/>
          </p:nvGrpSpPr>
          <p:grpSpPr>
            <a:xfrm>
              <a:off x="769222" y="5889466"/>
              <a:ext cx="10805112" cy="884597"/>
              <a:chOff x="769222" y="5889466"/>
              <a:chExt cx="10805112" cy="884597"/>
            </a:xfrm>
          </p:grpSpPr>
          <p:sp>
            <p:nvSpPr>
              <p:cNvPr id="40" name="Rectangle 39">
                <a:extLst>
                  <a:ext uri="{FF2B5EF4-FFF2-40B4-BE49-F238E27FC236}">
                    <a16:creationId xmlns:a16="http://schemas.microsoft.com/office/drawing/2014/main" id="{883130B4-2926-479F-9E32-E37B7885CD3A}"/>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12">
                <a:extLst>
                  <a:ext uri="{FF2B5EF4-FFF2-40B4-BE49-F238E27FC236}">
                    <a16:creationId xmlns:a16="http://schemas.microsoft.com/office/drawing/2014/main" id="{7242E4AC-85B0-480B-8F7A-D5DCA7DD3BFF}"/>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DC9BDAF-A126-438A-9CF7-0AC9C41959DB}"/>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4B10775-7376-4271-9893-B337348CEB4A}"/>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19">
                <a:extLst>
                  <a:ext uri="{FF2B5EF4-FFF2-40B4-BE49-F238E27FC236}">
                    <a16:creationId xmlns:a16="http://schemas.microsoft.com/office/drawing/2014/main" id="{0A85E5E8-AE42-4A31-8A6B-014D0E3D68EB}"/>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20">
                <a:extLst>
                  <a:ext uri="{FF2B5EF4-FFF2-40B4-BE49-F238E27FC236}">
                    <a16:creationId xmlns:a16="http://schemas.microsoft.com/office/drawing/2014/main" id="{F4447C6A-6972-417D-82C2-D79BF623918F}"/>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21">
                <a:extLst>
                  <a:ext uri="{FF2B5EF4-FFF2-40B4-BE49-F238E27FC236}">
                    <a16:creationId xmlns:a16="http://schemas.microsoft.com/office/drawing/2014/main" id="{D7BE8563-F96F-49D2-A4A0-B468BFE1CD7E}"/>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23">
                <a:extLst>
                  <a:ext uri="{FF2B5EF4-FFF2-40B4-BE49-F238E27FC236}">
                    <a16:creationId xmlns:a16="http://schemas.microsoft.com/office/drawing/2014/main" id="{A6AD9E0E-CF6A-4479-BA90-FD7B3143FB61}"/>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8" name="TextBox 24">
                <a:extLst>
                  <a:ext uri="{FF2B5EF4-FFF2-40B4-BE49-F238E27FC236}">
                    <a16:creationId xmlns:a16="http://schemas.microsoft.com/office/drawing/2014/main" id="{67C55BD8-A981-4F35-92F8-8EB5EBFB086F}"/>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49" name="TextBox 25">
                <a:extLst>
                  <a:ext uri="{FF2B5EF4-FFF2-40B4-BE49-F238E27FC236}">
                    <a16:creationId xmlns:a16="http://schemas.microsoft.com/office/drawing/2014/main" id="{726C1508-C67A-4F15-A6C7-7F4E7494249A}"/>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50" name="TextBox 28">
                <a:extLst>
                  <a:ext uri="{FF2B5EF4-FFF2-40B4-BE49-F238E27FC236}">
                    <a16:creationId xmlns:a16="http://schemas.microsoft.com/office/drawing/2014/main" id="{58A4E3CE-A35C-490E-A2EC-D36F82922225}"/>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51" name="TextBox 30">
                <a:extLst>
                  <a:ext uri="{FF2B5EF4-FFF2-40B4-BE49-F238E27FC236}">
                    <a16:creationId xmlns:a16="http://schemas.microsoft.com/office/drawing/2014/main" id="{3B4925D7-1421-4040-A710-C2B7761020EE}"/>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52" name="TextBox 32">
                <a:extLst>
                  <a:ext uri="{FF2B5EF4-FFF2-40B4-BE49-F238E27FC236}">
                    <a16:creationId xmlns:a16="http://schemas.microsoft.com/office/drawing/2014/main" id="{2A6AA8B5-5F4D-4121-A652-8B12BEB3A28C}"/>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53" name="TextBox 25">
                <a:extLst>
                  <a:ext uri="{FF2B5EF4-FFF2-40B4-BE49-F238E27FC236}">
                    <a16:creationId xmlns:a16="http://schemas.microsoft.com/office/drawing/2014/main" id="{472E0284-8FCB-4776-B99B-1B79DA19C47E}"/>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73" name="Straight Arrow Connector 19">
                <a:extLst>
                  <a:ext uri="{FF2B5EF4-FFF2-40B4-BE49-F238E27FC236}">
                    <a16:creationId xmlns:a16="http://schemas.microsoft.com/office/drawing/2014/main" id="{51BF5404-4E6F-47F2-BCD1-9CFAA164F83E}"/>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19">
                <a:extLst>
                  <a:ext uri="{FF2B5EF4-FFF2-40B4-BE49-F238E27FC236}">
                    <a16:creationId xmlns:a16="http://schemas.microsoft.com/office/drawing/2014/main" id="{D8EAC27B-3118-40C8-9D5B-17BA2F2FB09D}"/>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32">
                <a:extLst>
                  <a:ext uri="{FF2B5EF4-FFF2-40B4-BE49-F238E27FC236}">
                    <a16:creationId xmlns:a16="http://schemas.microsoft.com/office/drawing/2014/main" id="{2988E108-8D1C-4D1A-8F25-71042FE64C8C}"/>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76" name="Straight Arrow Connector 16">
                <a:extLst>
                  <a:ext uri="{FF2B5EF4-FFF2-40B4-BE49-F238E27FC236}">
                    <a16:creationId xmlns:a16="http://schemas.microsoft.com/office/drawing/2014/main" id="{657819AD-3963-4272-A8F6-321B6D448BBD}"/>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TextBox 24">
                <a:extLst>
                  <a:ext uri="{FF2B5EF4-FFF2-40B4-BE49-F238E27FC236}">
                    <a16:creationId xmlns:a16="http://schemas.microsoft.com/office/drawing/2014/main" id="{688E530B-A15D-47E6-AC21-31D60B6524D8}"/>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78" name="Straight Arrow Connector 23">
                <a:extLst>
                  <a:ext uri="{FF2B5EF4-FFF2-40B4-BE49-F238E27FC236}">
                    <a16:creationId xmlns:a16="http://schemas.microsoft.com/office/drawing/2014/main" id="{AE3B15D3-35E9-4445-9304-D582554E5CB9}"/>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4">
                <a:extLst>
                  <a:ext uri="{FF2B5EF4-FFF2-40B4-BE49-F238E27FC236}">
                    <a16:creationId xmlns:a16="http://schemas.microsoft.com/office/drawing/2014/main" id="{5DE4DAE7-559E-4919-8444-2E387DE12841}"/>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80" name="TextBox 24">
                <a:extLst>
                  <a:ext uri="{FF2B5EF4-FFF2-40B4-BE49-F238E27FC236}">
                    <a16:creationId xmlns:a16="http://schemas.microsoft.com/office/drawing/2014/main" id="{BDD8F85F-E7E3-44CC-9364-A0EFA69D5EEA}"/>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1" name="Straight Arrow Connector 19">
                <a:extLst>
                  <a:ext uri="{FF2B5EF4-FFF2-40B4-BE49-F238E27FC236}">
                    <a16:creationId xmlns:a16="http://schemas.microsoft.com/office/drawing/2014/main" id="{4482C9DF-B4A2-47FE-8CCF-1D226F6CE42B}"/>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2" name="TextBox 25">
                <a:extLst>
                  <a:ext uri="{FF2B5EF4-FFF2-40B4-BE49-F238E27FC236}">
                    <a16:creationId xmlns:a16="http://schemas.microsoft.com/office/drawing/2014/main" id="{D0C4B3FB-60DA-4EC7-B99D-BC66147B38A0}"/>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83" name="Straight Arrow Connector 19">
                <a:extLst>
                  <a:ext uri="{FF2B5EF4-FFF2-40B4-BE49-F238E27FC236}">
                    <a16:creationId xmlns:a16="http://schemas.microsoft.com/office/drawing/2014/main" id="{8C69FC50-B9E9-4847-82B8-4B186BBB9758}"/>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4" name="TextBox 25">
                <a:extLst>
                  <a:ext uri="{FF2B5EF4-FFF2-40B4-BE49-F238E27FC236}">
                    <a16:creationId xmlns:a16="http://schemas.microsoft.com/office/drawing/2014/main" id="{811A3452-F26F-4538-A7C0-64AE0CAF65A6}"/>
                  </a:ext>
                </a:extLst>
              </p:cNvPr>
              <p:cNvSpPr txBox="1"/>
              <p:nvPr/>
            </p:nvSpPr>
            <p:spPr>
              <a:xfrm>
                <a:off x="5733934" y="6055898"/>
                <a:ext cx="920579" cy="246221"/>
              </a:xfrm>
              <a:prstGeom prst="rect">
                <a:avLst/>
              </a:prstGeom>
            </p:spPr>
            <p:txBody>
              <a:bodyPr rtlCol="0">
                <a:spAutoFit/>
              </a:bodyPr>
              <a:lstStyle/>
              <a:p>
                <a:pPr algn="ctr"/>
                <a:r>
                  <a:rPr lang="en-US" sz="1000" dirty="0">
                    <a:solidFill>
                      <a:srgbClr val="FF0000"/>
                    </a:solidFill>
                  </a:rPr>
                  <a:t>Casting map</a:t>
                </a:r>
              </a:p>
            </p:txBody>
          </p:sp>
          <p:cxnSp>
            <p:nvCxnSpPr>
              <p:cNvPr id="85" name="Straight Arrow Connector 19">
                <a:extLst>
                  <a:ext uri="{FF2B5EF4-FFF2-40B4-BE49-F238E27FC236}">
                    <a16:creationId xmlns:a16="http://schemas.microsoft.com/office/drawing/2014/main" id="{B201932B-5958-4EDB-800A-026FA2CBD420}"/>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19">
                <a:extLst>
                  <a:ext uri="{FF2B5EF4-FFF2-40B4-BE49-F238E27FC236}">
                    <a16:creationId xmlns:a16="http://schemas.microsoft.com/office/drawing/2014/main" id="{EC7045BE-16F2-4204-86A6-E089D0DF91E3}"/>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7" name="TextBox 28">
                <a:extLst>
                  <a:ext uri="{FF2B5EF4-FFF2-40B4-BE49-F238E27FC236}">
                    <a16:creationId xmlns:a16="http://schemas.microsoft.com/office/drawing/2014/main" id="{490954B9-F523-4B8A-A8CF-383965910E4F}"/>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88" name="TextBox 28">
                <a:extLst>
                  <a:ext uri="{FF2B5EF4-FFF2-40B4-BE49-F238E27FC236}">
                    <a16:creationId xmlns:a16="http://schemas.microsoft.com/office/drawing/2014/main" id="{F021253F-5308-4701-8C69-24E8567E32A9}"/>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1320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423" y="4078032"/>
            <a:ext cx="7456745" cy="1815882"/>
          </a:xfrm>
          <a:prstGeom prst="rect">
            <a:avLst/>
          </a:prstGeom>
          <a:noFill/>
        </p:spPr>
        <p:txBody>
          <a:bodyPr wrap="square" rtlCol="0">
            <a:spAutoFit/>
          </a:bodyPr>
          <a:lstStyle/>
          <a:p>
            <a:r>
              <a:rPr lang="en-US" sz="1400" dirty="0"/>
              <a:t>Large ancient bronzes, even exceptional commissions, exhibit casting defects and a large number of repairs. The Great Dolphins of Vienne are in this respect no exception, as it is heavily flawed and the repairs cover 25% of the exterior surface. Once covered by gilding, these would have been nearly invisible. </a:t>
            </a:r>
          </a:p>
          <a:p>
            <a:r>
              <a:rPr lang="en-US" sz="1400" dirty="0"/>
              <a:t>The external bronze skin is riddled with porosity – endemic fine holes that formed in the metal during casting (and are clearly visible in the radiographs). Visual and X-ray observation of internal and external surfaces (enhanced by their cleaning during conservation) revealed no less than 265 bronze patches. Many of the largest ones are fastened with (a total of 178) copper rivets.</a:t>
            </a:r>
          </a:p>
        </p:txBody>
      </p:sp>
      <p:pic>
        <p:nvPicPr>
          <p:cNvPr id="29" name="Picture 2" descr="F:\boulot david\recherche\David Recherche actuelle\CASTING\guidelines\vol 8 case studies\examples\dauphins Vienne\f04_releve_face.jpg"/>
          <p:cNvPicPr>
            <a:picLocks noChangeAspect="1" noChangeArrowheads="1"/>
          </p:cNvPicPr>
          <p:nvPr/>
        </p:nvPicPr>
        <p:blipFill>
          <a:blip r:embed="rId3" cstate="screen"/>
          <a:srcRect/>
          <a:stretch>
            <a:fillRect/>
          </a:stretch>
        </p:blipFill>
        <p:spPr bwMode="auto">
          <a:xfrm>
            <a:off x="70583" y="760916"/>
            <a:ext cx="6459257" cy="3149885"/>
          </a:xfrm>
          <a:prstGeom prst="rect">
            <a:avLst/>
          </a:prstGeom>
          <a:noFill/>
          <a:ln>
            <a:solidFill>
              <a:schemeClr val="tx1"/>
            </a:solidFill>
          </a:ln>
        </p:spPr>
      </p:pic>
      <p:sp>
        <p:nvSpPr>
          <p:cNvPr id="28" name="Sous-titre 2">
            <a:extLst>
              <a:ext uri="{FF2B5EF4-FFF2-40B4-BE49-F238E27FC236}">
                <a16:creationId xmlns:a16="http://schemas.microsoft.com/office/drawing/2014/main" id="{15ABE024-B56C-41F3-9DBD-EA32E01F1936}"/>
              </a:ext>
            </a:extLst>
          </p:cNvPr>
          <p:cNvSpPr txBox="1">
            <a:spLocks/>
          </p:cNvSpPr>
          <p:nvPr/>
        </p:nvSpPr>
        <p:spPr>
          <a:xfrm>
            <a:off x="143418" y="74851"/>
            <a:ext cx="6100074" cy="432785"/>
          </a:xfrm>
          <a:prstGeom prst="rect">
            <a:avLst/>
          </a:prstGeom>
        </p:spPr>
        <p:txBody>
          <a:bodyPr vert="horz" lIns="91440" tIns="45720" rIns="91440" bIns="45720" rtlCol="0" anchor="t">
            <a:normAutofit/>
          </a:bodyPr>
          <a:lstStyle/>
          <a:p>
            <a:pPr lvl="0">
              <a:spcBef>
                <a:spcPct val="20000"/>
              </a:spcBef>
              <a:defRPr/>
            </a:pPr>
            <a:r>
              <a:rPr lang="fr-FR" b="1" dirty="0">
                <a:solidFill>
                  <a:sysClr val="windowText" lastClr="000000"/>
                </a:solidFill>
              </a:rPr>
              <a:t>Evidence of fabrication: </a:t>
            </a:r>
            <a:r>
              <a:rPr lang="fr-FR" b="1" dirty="0"/>
              <a:t>How </a:t>
            </a:r>
            <a:r>
              <a:rPr lang="fr-FR" b="1" dirty="0" err="1"/>
              <a:t>was</a:t>
            </a:r>
            <a:r>
              <a:rPr lang="fr-FR" b="1" dirty="0"/>
              <a:t> the </a:t>
            </a:r>
            <a:r>
              <a:rPr lang="fr-FR" b="1" dirty="0" err="1"/>
              <a:t>cast</a:t>
            </a:r>
            <a:r>
              <a:rPr lang="fr-FR" b="1" dirty="0"/>
              <a:t> </a:t>
            </a:r>
            <a:r>
              <a:rPr lang="fr-FR" b="1" dirty="0" err="1"/>
              <a:t>repaired</a:t>
            </a:r>
            <a:r>
              <a:rPr lang="fr-FR" b="1" dirty="0"/>
              <a:t>?</a:t>
            </a:r>
            <a:endParaRPr lang="fr-FR" sz="2400" dirty="0"/>
          </a:p>
        </p:txBody>
      </p:sp>
      <p:grpSp>
        <p:nvGrpSpPr>
          <p:cNvPr id="6" name="Groupe 5"/>
          <p:cNvGrpSpPr>
            <a:grpSpLocks noChangeAspect="1"/>
          </p:cNvGrpSpPr>
          <p:nvPr/>
        </p:nvGrpSpPr>
        <p:grpSpPr>
          <a:xfrm>
            <a:off x="8617300" y="3429000"/>
            <a:ext cx="3495100" cy="2357161"/>
            <a:chOff x="2005938" y="-3270591"/>
            <a:chExt cx="6360463" cy="4289614"/>
          </a:xfrm>
        </p:grpSpPr>
        <p:pic>
          <p:nvPicPr>
            <p:cNvPr id="41" name="Picture 2" descr="C:\Users\benoit.mille\Desktop\detail tete2.jpg"/>
            <p:cNvPicPr>
              <a:picLocks noChangeAspect="1" noChangeArrowheads="1"/>
            </p:cNvPicPr>
            <p:nvPr/>
          </p:nvPicPr>
          <p:blipFill rotWithShape="1">
            <a:blip r:embed="rId4" cstate="print"/>
            <a:srcRect l="33555" t="18604" r="22350" b="26401"/>
            <a:stretch/>
          </p:blipFill>
          <p:spPr bwMode="auto">
            <a:xfrm>
              <a:off x="2005938" y="-3270591"/>
              <a:ext cx="6360463" cy="4289614"/>
            </a:xfrm>
            <a:prstGeom prst="rect">
              <a:avLst/>
            </a:prstGeom>
            <a:noFill/>
          </p:spPr>
        </p:pic>
        <p:grpSp>
          <p:nvGrpSpPr>
            <p:cNvPr id="5" name="Groupe 4"/>
            <p:cNvGrpSpPr/>
            <p:nvPr/>
          </p:nvGrpSpPr>
          <p:grpSpPr>
            <a:xfrm>
              <a:off x="5524779" y="546066"/>
              <a:ext cx="1512168" cy="387424"/>
              <a:chOff x="4644008" y="6381328"/>
              <a:chExt cx="1512168" cy="387424"/>
            </a:xfrm>
          </p:grpSpPr>
          <p:sp>
            <p:nvSpPr>
              <p:cNvPr id="42" name="Rectangle 41"/>
              <p:cNvSpPr/>
              <p:nvPr/>
            </p:nvSpPr>
            <p:spPr>
              <a:xfrm>
                <a:off x="4644008" y="6381328"/>
                <a:ext cx="1512168" cy="31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space réservé du contenu 2"/>
              <p:cNvSpPr txBox="1">
                <a:spLocks/>
              </p:cNvSpPr>
              <p:nvPr/>
            </p:nvSpPr>
            <p:spPr>
              <a:xfrm>
                <a:off x="4644008" y="6381328"/>
                <a:ext cx="1496868" cy="387424"/>
              </a:xfrm>
              <a:prstGeom prst="rect">
                <a:avLst/>
              </a:prstGeom>
            </p:spPr>
            <p:txBody>
              <a:bodyPr vert="horz">
                <a:normAutofit fontScale="77500" lnSpcReduction="20000"/>
              </a:bodyPr>
              <a:lstStyle/>
              <a:p>
                <a:pPr marL="274320" indent="-274320" algn="ctr">
                  <a:spcBef>
                    <a:spcPts val="580"/>
                  </a:spcBef>
                  <a:buClr>
                    <a:schemeClr val="accent1"/>
                  </a:buClr>
                  <a:buSzPct val="85000"/>
                  <a:defRPr/>
                </a:pPr>
                <a:r>
                  <a:rPr lang="fr-FR" sz="1200" dirty="0">
                    <a:latin typeface="Arial" pitchFamily="34" charset="0"/>
                    <a:cs typeface="Arial" pitchFamily="34" charset="0"/>
                  </a:rPr>
                  <a:t>5 cm</a:t>
                </a:r>
              </a:p>
            </p:txBody>
          </p:sp>
        </p:grpSp>
      </p:grpSp>
      <p:pic>
        <p:nvPicPr>
          <p:cNvPr id="8" name="Image 7"/>
          <p:cNvPicPr>
            <a:picLocks noChangeAspect="1"/>
          </p:cNvPicPr>
          <p:nvPr/>
        </p:nvPicPr>
        <p:blipFill rotWithShape="1">
          <a:blip r:embed="rId5" cstate="print">
            <a:extLst>
              <a:ext uri="{28A0092B-C50C-407E-A947-70E740481C1C}">
                <a14:useLocalDpi xmlns:a14="http://schemas.microsoft.com/office/drawing/2010/main" val="0"/>
              </a:ext>
            </a:extLst>
          </a:blip>
          <a:srcRect l="2487" t="51887" r="53217" b="4013"/>
          <a:stretch/>
        </p:blipFill>
        <p:spPr>
          <a:xfrm rot="5400000">
            <a:off x="7091468" y="348298"/>
            <a:ext cx="1889655" cy="2699208"/>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t="17071"/>
          <a:stretch/>
        </p:blipFill>
        <p:spPr>
          <a:xfrm>
            <a:off x="9458253" y="740521"/>
            <a:ext cx="2699208" cy="1893604"/>
          </a:xfrm>
          <a:prstGeom prst="rect">
            <a:avLst/>
          </a:prstGeom>
        </p:spPr>
      </p:pic>
      <p:sp>
        <p:nvSpPr>
          <p:cNvPr id="38" name="TextBox 4"/>
          <p:cNvSpPr txBox="1"/>
          <p:nvPr/>
        </p:nvSpPr>
        <p:spPr>
          <a:xfrm>
            <a:off x="6569758" y="3697798"/>
            <a:ext cx="920579" cy="307777"/>
          </a:xfrm>
          <a:prstGeom prst="rect">
            <a:avLst/>
          </a:prstGeom>
        </p:spPr>
        <p:txBody>
          <a:bodyPr rtlCol="0">
            <a:spAutoFit/>
          </a:bodyPr>
          <a:lstStyle/>
          <a:p>
            <a:pPr algn="ctr"/>
            <a:r>
              <a:rPr lang="en-US" sz="1400" b="1" dirty="0">
                <a:solidFill>
                  <a:srgbClr val="00B050"/>
                </a:solidFill>
              </a:rPr>
              <a:t>FIG 956</a:t>
            </a:r>
            <a:endParaRPr lang="en-US" sz="1400" b="1" dirty="0">
              <a:solidFill>
                <a:srgbClr val="00B050"/>
              </a:solidFill>
              <a:latin typeface="Calibri"/>
            </a:endParaRPr>
          </a:p>
        </p:txBody>
      </p:sp>
      <p:sp>
        <p:nvSpPr>
          <p:cNvPr id="40" name="TextBox 4"/>
          <p:cNvSpPr txBox="1"/>
          <p:nvPr/>
        </p:nvSpPr>
        <p:spPr>
          <a:xfrm>
            <a:off x="7706757" y="5458083"/>
            <a:ext cx="920579" cy="307777"/>
          </a:xfrm>
          <a:prstGeom prst="rect">
            <a:avLst/>
          </a:prstGeom>
        </p:spPr>
        <p:txBody>
          <a:bodyPr rtlCol="0">
            <a:spAutoFit/>
          </a:bodyPr>
          <a:lstStyle/>
          <a:p>
            <a:pPr algn="ctr"/>
            <a:r>
              <a:rPr lang="en-US" sz="1400" b="1" dirty="0">
                <a:solidFill>
                  <a:srgbClr val="00B050"/>
                </a:solidFill>
              </a:rPr>
              <a:t>FIG 957</a:t>
            </a:r>
            <a:endParaRPr lang="en-US" sz="1400" b="1" dirty="0">
              <a:solidFill>
                <a:srgbClr val="00B050"/>
              </a:solidFill>
              <a:latin typeface="Calibri"/>
            </a:endParaRPr>
          </a:p>
        </p:txBody>
      </p:sp>
      <p:sp>
        <p:nvSpPr>
          <p:cNvPr id="44" name="TextBox 4"/>
          <p:cNvSpPr txBox="1"/>
          <p:nvPr/>
        </p:nvSpPr>
        <p:spPr>
          <a:xfrm>
            <a:off x="7246467" y="2780185"/>
            <a:ext cx="920579" cy="307777"/>
          </a:xfrm>
          <a:prstGeom prst="rect">
            <a:avLst/>
          </a:prstGeom>
        </p:spPr>
        <p:txBody>
          <a:bodyPr rtlCol="0">
            <a:spAutoFit/>
          </a:bodyPr>
          <a:lstStyle/>
          <a:p>
            <a:pPr algn="ctr"/>
            <a:r>
              <a:rPr lang="en-US" sz="1400" b="1" dirty="0">
                <a:solidFill>
                  <a:srgbClr val="00B050"/>
                </a:solidFill>
              </a:rPr>
              <a:t>FIG 958</a:t>
            </a:r>
            <a:endParaRPr lang="en-US" sz="1400" b="1" dirty="0">
              <a:solidFill>
                <a:srgbClr val="00B050"/>
              </a:solidFill>
              <a:latin typeface="Calibri"/>
            </a:endParaRPr>
          </a:p>
        </p:txBody>
      </p:sp>
      <p:sp>
        <p:nvSpPr>
          <p:cNvPr id="45" name="TextBox 4"/>
          <p:cNvSpPr txBox="1"/>
          <p:nvPr/>
        </p:nvSpPr>
        <p:spPr>
          <a:xfrm>
            <a:off x="10644705" y="2780185"/>
            <a:ext cx="920579" cy="307777"/>
          </a:xfrm>
          <a:prstGeom prst="rect">
            <a:avLst/>
          </a:prstGeom>
        </p:spPr>
        <p:txBody>
          <a:bodyPr rtlCol="0">
            <a:spAutoFit/>
          </a:bodyPr>
          <a:lstStyle/>
          <a:p>
            <a:pPr algn="ctr"/>
            <a:r>
              <a:rPr lang="en-US" sz="1400" b="1" dirty="0">
                <a:solidFill>
                  <a:srgbClr val="00B050"/>
                </a:solidFill>
              </a:rPr>
              <a:t>FIG 959</a:t>
            </a:r>
            <a:endParaRPr lang="en-US" sz="1400" b="1" dirty="0">
              <a:solidFill>
                <a:srgbClr val="00B050"/>
              </a:solidFill>
              <a:latin typeface="Calibri"/>
            </a:endParaRPr>
          </a:p>
        </p:txBody>
      </p:sp>
      <p:grpSp>
        <p:nvGrpSpPr>
          <p:cNvPr id="46" name="Group 45">
            <a:extLst>
              <a:ext uri="{FF2B5EF4-FFF2-40B4-BE49-F238E27FC236}">
                <a16:creationId xmlns:a16="http://schemas.microsoft.com/office/drawing/2014/main" id="{73165543-381C-487B-8B38-F951B1595F33}"/>
              </a:ext>
            </a:extLst>
          </p:cNvPr>
          <p:cNvGrpSpPr/>
          <p:nvPr/>
        </p:nvGrpSpPr>
        <p:grpSpPr>
          <a:xfrm>
            <a:off x="338448" y="5889466"/>
            <a:ext cx="11235886" cy="884597"/>
            <a:chOff x="338448" y="5889466"/>
            <a:chExt cx="11235886" cy="884597"/>
          </a:xfrm>
        </p:grpSpPr>
        <p:sp>
          <p:nvSpPr>
            <p:cNvPr id="47" name="TextBox 4">
              <a:extLst>
                <a:ext uri="{FF2B5EF4-FFF2-40B4-BE49-F238E27FC236}">
                  <a16:creationId xmlns:a16="http://schemas.microsoft.com/office/drawing/2014/main" id="{5ED8B875-2D17-4B1A-98DD-C18789B52332}"/>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48" name="Group 47">
              <a:extLst>
                <a:ext uri="{FF2B5EF4-FFF2-40B4-BE49-F238E27FC236}">
                  <a16:creationId xmlns:a16="http://schemas.microsoft.com/office/drawing/2014/main" id="{5E86337F-B5A1-4EA8-991C-422171513F61}"/>
                </a:ext>
              </a:extLst>
            </p:cNvPr>
            <p:cNvGrpSpPr/>
            <p:nvPr/>
          </p:nvGrpSpPr>
          <p:grpSpPr>
            <a:xfrm>
              <a:off x="769222" y="5889466"/>
              <a:ext cx="10805112" cy="884597"/>
              <a:chOff x="769222" y="5889466"/>
              <a:chExt cx="10805112" cy="884597"/>
            </a:xfrm>
          </p:grpSpPr>
          <p:sp>
            <p:nvSpPr>
              <p:cNvPr id="49" name="Rectangle 48">
                <a:extLst>
                  <a:ext uri="{FF2B5EF4-FFF2-40B4-BE49-F238E27FC236}">
                    <a16:creationId xmlns:a16="http://schemas.microsoft.com/office/drawing/2014/main" id="{E94E6264-C2E1-4628-9644-80105BD117F1}"/>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12">
                <a:extLst>
                  <a:ext uri="{FF2B5EF4-FFF2-40B4-BE49-F238E27FC236}">
                    <a16:creationId xmlns:a16="http://schemas.microsoft.com/office/drawing/2014/main" id="{2DA90747-0856-4AF3-B852-4E0EAB0BC8FB}"/>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D611064-93F0-465D-BA90-1FBD352D1B8A}"/>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6EE725E7-45F8-45B7-9A3A-2E70E86329A4}"/>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19">
                <a:extLst>
                  <a:ext uri="{FF2B5EF4-FFF2-40B4-BE49-F238E27FC236}">
                    <a16:creationId xmlns:a16="http://schemas.microsoft.com/office/drawing/2014/main" id="{C01B55AA-3650-4A23-9A0A-912AF81619B6}"/>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2" name="Straight Arrow Connector 20">
                <a:extLst>
                  <a:ext uri="{FF2B5EF4-FFF2-40B4-BE49-F238E27FC236}">
                    <a16:creationId xmlns:a16="http://schemas.microsoft.com/office/drawing/2014/main" id="{777F007D-9601-4F32-B2B1-0B31C95A23D7}"/>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21">
                <a:extLst>
                  <a:ext uri="{FF2B5EF4-FFF2-40B4-BE49-F238E27FC236}">
                    <a16:creationId xmlns:a16="http://schemas.microsoft.com/office/drawing/2014/main" id="{0F107845-7828-43E2-87CD-2E5314F85EA8}"/>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23">
                <a:extLst>
                  <a:ext uri="{FF2B5EF4-FFF2-40B4-BE49-F238E27FC236}">
                    <a16:creationId xmlns:a16="http://schemas.microsoft.com/office/drawing/2014/main" id="{370A67E8-B9C1-4CB0-832B-B2208AD99908}"/>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24">
                <a:extLst>
                  <a:ext uri="{FF2B5EF4-FFF2-40B4-BE49-F238E27FC236}">
                    <a16:creationId xmlns:a16="http://schemas.microsoft.com/office/drawing/2014/main" id="{60BB1DCF-986E-4B3C-89D6-899AC5483D25}"/>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76" name="TextBox 25">
                <a:extLst>
                  <a:ext uri="{FF2B5EF4-FFF2-40B4-BE49-F238E27FC236}">
                    <a16:creationId xmlns:a16="http://schemas.microsoft.com/office/drawing/2014/main" id="{A42A53E6-4811-4169-AE4C-C03EDB750F7F}"/>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77" name="TextBox 28">
                <a:extLst>
                  <a:ext uri="{FF2B5EF4-FFF2-40B4-BE49-F238E27FC236}">
                    <a16:creationId xmlns:a16="http://schemas.microsoft.com/office/drawing/2014/main" id="{E0C9C355-D3FF-4679-8E42-284D84032BCC}"/>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78" name="TextBox 30">
                <a:extLst>
                  <a:ext uri="{FF2B5EF4-FFF2-40B4-BE49-F238E27FC236}">
                    <a16:creationId xmlns:a16="http://schemas.microsoft.com/office/drawing/2014/main" id="{C99319E3-CE23-4EBC-BEDE-5F0AFF197C48}"/>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79" name="TextBox 32">
                <a:extLst>
                  <a:ext uri="{FF2B5EF4-FFF2-40B4-BE49-F238E27FC236}">
                    <a16:creationId xmlns:a16="http://schemas.microsoft.com/office/drawing/2014/main" id="{0D13EF36-294E-4DC7-A1AE-CC088DC7207B}"/>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80" name="TextBox 25">
                <a:extLst>
                  <a:ext uri="{FF2B5EF4-FFF2-40B4-BE49-F238E27FC236}">
                    <a16:creationId xmlns:a16="http://schemas.microsoft.com/office/drawing/2014/main" id="{6A0451F2-1C14-43A2-A763-8693449C868A}"/>
                  </a:ext>
                </a:extLst>
              </p:cNvPr>
              <p:cNvSpPr txBox="1"/>
              <p:nvPr/>
            </p:nvSpPr>
            <p:spPr>
              <a:xfrm>
                <a:off x="6382813" y="6037225"/>
                <a:ext cx="920579" cy="246221"/>
              </a:xfrm>
              <a:prstGeom prst="rect">
                <a:avLst/>
              </a:prstGeom>
            </p:spPr>
            <p:txBody>
              <a:bodyPr rtlCol="0">
                <a:spAutoFit/>
              </a:bodyPr>
              <a:lstStyle/>
              <a:p>
                <a:pPr algn="ctr"/>
                <a:r>
                  <a:rPr lang="en-US" sz="1000" dirty="0">
                    <a:solidFill>
                      <a:srgbClr val="FF0000"/>
                    </a:solidFill>
                  </a:rPr>
                  <a:t>Repairs</a:t>
                </a:r>
              </a:p>
            </p:txBody>
          </p:sp>
          <p:cxnSp>
            <p:nvCxnSpPr>
              <p:cNvPr id="81" name="Straight Arrow Connector 19">
                <a:extLst>
                  <a:ext uri="{FF2B5EF4-FFF2-40B4-BE49-F238E27FC236}">
                    <a16:creationId xmlns:a16="http://schemas.microsoft.com/office/drawing/2014/main" id="{519C410C-FB57-421A-9BD1-D639573350A0}"/>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19">
                <a:extLst>
                  <a:ext uri="{FF2B5EF4-FFF2-40B4-BE49-F238E27FC236}">
                    <a16:creationId xmlns:a16="http://schemas.microsoft.com/office/drawing/2014/main" id="{0FA759FD-B39D-495F-A5DB-70B1DFD2E66E}"/>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3" name="TextBox 32">
                <a:extLst>
                  <a:ext uri="{FF2B5EF4-FFF2-40B4-BE49-F238E27FC236}">
                    <a16:creationId xmlns:a16="http://schemas.microsoft.com/office/drawing/2014/main" id="{7F7731EB-F6A3-4318-A9F8-8C7BE45C5541}"/>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84" name="Straight Arrow Connector 16">
                <a:extLst>
                  <a:ext uri="{FF2B5EF4-FFF2-40B4-BE49-F238E27FC236}">
                    <a16:creationId xmlns:a16="http://schemas.microsoft.com/office/drawing/2014/main" id="{70A8488A-071F-4E6C-85FF-0474FCD52CFC}"/>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5" name="TextBox 24">
                <a:extLst>
                  <a:ext uri="{FF2B5EF4-FFF2-40B4-BE49-F238E27FC236}">
                    <a16:creationId xmlns:a16="http://schemas.microsoft.com/office/drawing/2014/main" id="{2605DABB-F478-485E-A10F-C2BFDCA795B8}"/>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86" name="Straight Arrow Connector 23">
                <a:extLst>
                  <a:ext uri="{FF2B5EF4-FFF2-40B4-BE49-F238E27FC236}">
                    <a16:creationId xmlns:a16="http://schemas.microsoft.com/office/drawing/2014/main" id="{005199E7-6EDC-4C89-8058-B9D71BC0111A}"/>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7" name="TextBox 4">
                <a:extLst>
                  <a:ext uri="{FF2B5EF4-FFF2-40B4-BE49-F238E27FC236}">
                    <a16:creationId xmlns:a16="http://schemas.microsoft.com/office/drawing/2014/main" id="{0EC5478F-D434-4962-9818-18DE1CA4FA35}"/>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88" name="TextBox 24">
                <a:extLst>
                  <a:ext uri="{FF2B5EF4-FFF2-40B4-BE49-F238E27FC236}">
                    <a16:creationId xmlns:a16="http://schemas.microsoft.com/office/drawing/2014/main" id="{1664D32E-CF7C-433B-A2AD-9C711BB41838}"/>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9" name="Straight Arrow Connector 19">
                <a:extLst>
                  <a:ext uri="{FF2B5EF4-FFF2-40B4-BE49-F238E27FC236}">
                    <a16:creationId xmlns:a16="http://schemas.microsoft.com/office/drawing/2014/main" id="{C11BB817-C21F-4D25-887C-EF83D8800455}"/>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0" name="TextBox 25">
                <a:extLst>
                  <a:ext uri="{FF2B5EF4-FFF2-40B4-BE49-F238E27FC236}">
                    <a16:creationId xmlns:a16="http://schemas.microsoft.com/office/drawing/2014/main" id="{18584985-B9D2-40D7-8FF3-DFBB5AE124E8}"/>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91" name="Straight Arrow Connector 19">
                <a:extLst>
                  <a:ext uri="{FF2B5EF4-FFF2-40B4-BE49-F238E27FC236}">
                    <a16:creationId xmlns:a16="http://schemas.microsoft.com/office/drawing/2014/main" id="{0E9A0A32-F1DE-498B-B97C-30E200E2EDA2}"/>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2" name="TextBox 25">
                <a:extLst>
                  <a:ext uri="{FF2B5EF4-FFF2-40B4-BE49-F238E27FC236}">
                    <a16:creationId xmlns:a16="http://schemas.microsoft.com/office/drawing/2014/main" id="{8CFB5310-9E3A-4328-A90B-19493E31D832}"/>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93" name="Straight Arrow Connector 19">
                <a:extLst>
                  <a:ext uri="{FF2B5EF4-FFF2-40B4-BE49-F238E27FC236}">
                    <a16:creationId xmlns:a16="http://schemas.microsoft.com/office/drawing/2014/main" id="{D3A3E7E1-3E0C-4868-947F-FE99DEB06E94}"/>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4" name="Straight Arrow Connector 19">
                <a:extLst>
                  <a:ext uri="{FF2B5EF4-FFF2-40B4-BE49-F238E27FC236}">
                    <a16:creationId xmlns:a16="http://schemas.microsoft.com/office/drawing/2014/main" id="{AAADFF57-9BD2-40F4-A6EC-AAC7426BA518}"/>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5" name="TextBox 28">
                <a:extLst>
                  <a:ext uri="{FF2B5EF4-FFF2-40B4-BE49-F238E27FC236}">
                    <a16:creationId xmlns:a16="http://schemas.microsoft.com/office/drawing/2014/main" id="{8E97117F-A5C8-4961-B667-91F946842E0E}"/>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96" name="TextBox 28">
                <a:extLst>
                  <a:ext uri="{FF2B5EF4-FFF2-40B4-BE49-F238E27FC236}">
                    <a16:creationId xmlns:a16="http://schemas.microsoft.com/office/drawing/2014/main" id="{41EA9A62-1D5E-49D0-908F-42E3F9EDB382}"/>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ourgarit\Desktop\Relevé_revers_pwpnt.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8462"/>
          <a:stretch/>
        </p:blipFill>
        <p:spPr bwMode="auto">
          <a:xfrm>
            <a:off x="2579960" y="781220"/>
            <a:ext cx="7764512" cy="5099805"/>
          </a:xfrm>
          <a:prstGeom prst="rect">
            <a:avLst/>
          </a:prstGeom>
          <a:noFill/>
        </p:spPr>
      </p:pic>
      <p:sp>
        <p:nvSpPr>
          <p:cNvPr id="29" name="Sous-titre 2">
            <a:extLst>
              <a:ext uri="{FF2B5EF4-FFF2-40B4-BE49-F238E27FC236}">
                <a16:creationId xmlns:a16="http://schemas.microsoft.com/office/drawing/2014/main" id="{D14E73A9-1D43-42F5-A7AE-45DE8384FD7F}"/>
              </a:ext>
            </a:extLst>
          </p:cNvPr>
          <p:cNvSpPr txBox="1">
            <a:spLocks/>
          </p:cNvSpPr>
          <p:nvPr/>
        </p:nvSpPr>
        <p:spPr>
          <a:xfrm>
            <a:off x="331678" y="150925"/>
            <a:ext cx="9364722" cy="513663"/>
          </a:xfrm>
          <a:prstGeom prst="rect">
            <a:avLst/>
          </a:prstGeom>
        </p:spPr>
        <p:txBody>
          <a:bodyPr vert="horz" lIns="91440" tIns="45720" rIns="91440" bIns="45720" rtlCol="0" anchor="t">
            <a:normAutofit/>
          </a:bodyPr>
          <a:lstStyle/>
          <a:p>
            <a:pPr lvl="0">
              <a:spcBef>
                <a:spcPct val="20000"/>
              </a:spcBef>
              <a:defRPr/>
            </a:pPr>
            <a:r>
              <a:rPr lang="en-US" b="1" dirty="0"/>
              <a:t>Interpretation: Summary of main technological features observed at the back of the dolphins </a:t>
            </a:r>
            <a:endParaRPr lang="fr-FR" sz="2400" dirty="0"/>
          </a:p>
        </p:txBody>
      </p:sp>
      <p:sp>
        <p:nvSpPr>
          <p:cNvPr id="30" name="TextBox 4"/>
          <p:cNvSpPr txBox="1"/>
          <p:nvPr/>
        </p:nvSpPr>
        <p:spPr>
          <a:xfrm>
            <a:off x="10224041" y="2780928"/>
            <a:ext cx="920579" cy="307777"/>
          </a:xfrm>
          <a:prstGeom prst="rect">
            <a:avLst/>
          </a:prstGeom>
        </p:spPr>
        <p:txBody>
          <a:bodyPr rtlCol="0">
            <a:spAutoFit/>
          </a:bodyPr>
          <a:lstStyle/>
          <a:p>
            <a:pPr algn="ctr"/>
            <a:r>
              <a:rPr lang="en-US" sz="1400" b="1" dirty="0">
                <a:solidFill>
                  <a:srgbClr val="00B050"/>
                </a:solidFill>
              </a:rPr>
              <a:t>FIG 955</a:t>
            </a:r>
            <a:endParaRPr lang="en-US" sz="1400" b="1" dirty="0">
              <a:solidFill>
                <a:srgbClr val="00B050"/>
              </a:solidFill>
              <a:latin typeface="Calibri"/>
            </a:endParaRPr>
          </a:p>
        </p:txBody>
      </p:sp>
      <p:grpSp>
        <p:nvGrpSpPr>
          <p:cNvPr id="34" name="Group 33">
            <a:extLst>
              <a:ext uri="{FF2B5EF4-FFF2-40B4-BE49-F238E27FC236}">
                <a16:creationId xmlns:a16="http://schemas.microsoft.com/office/drawing/2014/main" id="{F2CB2C11-8C5A-4B3D-A527-8EE0BE7E3531}"/>
              </a:ext>
            </a:extLst>
          </p:cNvPr>
          <p:cNvGrpSpPr/>
          <p:nvPr/>
        </p:nvGrpSpPr>
        <p:grpSpPr>
          <a:xfrm>
            <a:off x="338448" y="5889466"/>
            <a:ext cx="11235886" cy="884597"/>
            <a:chOff x="338448" y="5889466"/>
            <a:chExt cx="11235886" cy="884597"/>
          </a:xfrm>
        </p:grpSpPr>
        <p:sp>
          <p:nvSpPr>
            <p:cNvPr id="35" name="TextBox 4">
              <a:extLst>
                <a:ext uri="{FF2B5EF4-FFF2-40B4-BE49-F238E27FC236}">
                  <a16:creationId xmlns:a16="http://schemas.microsoft.com/office/drawing/2014/main" id="{3F90B397-F942-4597-802D-B9B0840708E6}"/>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36" name="Group 35">
              <a:extLst>
                <a:ext uri="{FF2B5EF4-FFF2-40B4-BE49-F238E27FC236}">
                  <a16:creationId xmlns:a16="http://schemas.microsoft.com/office/drawing/2014/main" id="{D606D129-4372-4845-9FE8-A30845E3E026}"/>
                </a:ext>
              </a:extLst>
            </p:cNvPr>
            <p:cNvGrpSpPr/>
            <p:nvPr/>
          </p:nvGrpSpPr>
          <p:grpSpPr>
            <a:xfrm>
              <a:off x="769222" y="5889466"/>
              <a:ext cx="10805112" cy="884597"/>
              <a:chOff x="769222" y="5889466"/>
              <a:chExt cx="10805112" cy="884597"/>
            </a:xfrm>
          </p:grpSpPr>
          <p:sp>
            <p:nvSpPr>
              <p:cNvPr id="38" name="Rectangle 37">
                <a:extLst>
                  <a:ext uri="{FF2B5EF4-FFF2-40B4-BE49-F238E27FC236}">
                    <a16:creationId xmlns:a16="http://schemas.microsoft.com/office/drawing/2014/main" id="{798150D5-46CB-4077-B3EF-7361C57FE319}"/>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12">
                <a:extLst>
                  <a:ext uri="{FF2B5EF4-FFF2-40B4-BE49-F238E27FC236}">
                    <a16:creationId xmlns:a16="http://schemas.microsoft.com/office/drawing/2014/main" id="{37469982-35E6-45B9-99F0-20CE3A07AD9F}"/>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AA3BD67-7879-4DB7-9E58-FFC4208C6954}"/>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BA0FFB6-910E-41B9-90FB-3D6B8C22257B}"/>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19">
                <a:extLst>
                  <a:ext uri="{FF2B5EF4-FFF2-40B4-BE49-F238E27FC236}">
                    <a16:creationId xmlns:a16="http://schemas.microsoft.com/office/drawing/2014/main" id="{87F12DEA-331D-41CB-925C-80366039E294}"/>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20">
                <a:extLst>
                  <a:ext uri="{FF2B5EF4-FFF2-40B4-BE49-F238E27FC236}">
                    <a16:creationId xmlns:a16="http://schemas.microsoft.com/office/drawing/2014/main" id="{DDCAE092-F0B5-4528-9BBE-0EDD6FFBE658}"/>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21">
                <a:extLst>
                  <a:ext uri="{FF2B5EF4-FFF2-40B4-BE49-F238E27FC236}">
                    <a16:creationId xmlns:a16="http://schemas.microsoft.com/office/drawing/2014/main" id="{C37C2DC7-BEC8-4932-B1A2-752097F7BAA1}"/>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23">
                <a:extLst>
                  <a:ext uri="{FF2B5EF4-FFF2-40B4-BE49-F238E27FC236}">
                    <a16:creationId xmlns:a16="http://schemas.microsoft.com/office/drawing/2014/main" id="{E5003343-0483-4CD3-9E83-F5E38B0EC3E0}"/>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7" name="TextBox 24">
                <a:extLst>
                  <a:ext uri="{FF2B5EF4-FFF2-40B4-BE49-F238E27FC236}">
                    <a16:creationId xmlns:a16="http://schemas.microsoft.com/office/drawing/2014/main" id="{F035BC01-E017-47AA-8C1E-79D66B7C3F1D}"/>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48" name="TextBox 25">
                <a:extLst>
                  <a:ext uri="{FF2B5EF4-FFF2-40B4-BE49-F238E27FC236}">
                    <a16:creationId xmlns:a16="http://schemas.microsoft.com/office/drawing/2014/main" id="{F0398C4D-8302-4062-BB26-6D15C5240262}"/>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49" name="TextBox 28">
                <a:extLst>
                  <a:ext uri="{FF2B5EF4-FFF2-40B4-BE49-F238E27FC236}">
                    <a16:creationId xmlns:a16="http://schemas.microsoft.com/office/drawing/2014/main" id="{E97AC3F5-D71B-4285-ADC7-114207EDEBCC}"/>
                  </a:ext>
                </a:extLst>
              </p:cNvPr>
              <p:cNvSpPr txBox="1"/>
              <p:nvPr/>
            </p:nvSpPr>
            <p:spPr>
              <a:xfrm>
                <a:off x="6949207" y="5986340"/>
                <a:ext cx="1043073" cy="553998"/>
              </a:xfrm>
              <a:prstGeom prst="rect">
                <a:avLst/>
              </a:prstGeom>
            </p:spPr>
            <p:txBody>
              <a:bodyPr wrap="square" rtlCol="0">
                <a:spAutoFit/>
              </a:bodyPr>
              <a:lstStyle/>
              <a:p>
                <a:pPr algn="ctr"/>
                <a:r>
                  <a:rPr lang="en-US" sz="1000" dirty="0">
                    <a:solidFill>
                      <a:srgbClr val="FF0000"/>
                    </a:solidFill>
                    <a:latin typeface="Calibri"/>
                  </a:rPr>
                  <a:t>Synthetic map of features</a:t>
                </a:r>
              </a:p>
              <a:p>
                <a:pPr algn="ctr"/>
                <a:endParaRPr lang="en-US" sz="1000" dirty="0">
                  <a:latin typeface="Calibri"/>
                </a:endParaRPr>
              </a:p>
            </p:txBody>
          </p:sp>
          <p:sp>
            <p:nvSpPr>
              <p:cNvPr id="50" name="TextBox 30">
                <a:extLst>
                  <a:ext uri="{FF2B5EF4-FFF2-40B4-BE49-F238E27FC236}">
                    <a16:creationId xmlns:a16="http://schemas.microsoft.com/office/drawing/2014/main" id="{33B558D3-F0A3-42E5-80DF-8C3F3886F7C8}"/>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51" name="TextBox 32">
                <a:extLst>
                  <a:ext uri="{FF2B5EF4-FFF2-40B4-BE49-F238E27FC236}">
                    <a16:creationId xmlns:a16="http://schemas.microsoft.com/office/drawing/2014/main" id="{ACCA05AF-590F-4C00-824A-A3DC20F78076}"/>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52" name="TextBox 25">
                <a:extLst>
                  <a:ext uri="{FF2B5EF4-FFF2-40B4-BE49-F238E27FC236}">
                    <a16:creationId xmlns:a16="http://schemas.microsoft.com/office/drawing/2014/main" id="{52F475AD-E4E1-4974-90CD-E2775D1770B4}"/>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53" name="Straight Arrow Connector 19">
                <a:extLst>
                  <a:ext uri="{FF2B5EF4-FFF2-40B4-BE49-F238E27FC236}">
                    <a16:creationId xmlns:a16="http://schemas.microsoft.com/office/drawing/2014/main" id="{EA46A1F1-B194-4598-8E8C-D354645031C6}"/>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19">
                <a:extLst>
                  <a:ext uri="{FF2B5EF4-FFF2-40B4-BE49-F238E27FC236}">
                    <a16:creationId xmlns:a16="http://schemas.microsoft.com/office/drawing/2014/main" id="{D0C08FC0-7B44-44AF-AAF5-FC112B98E628}"/>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32">
                <a:extLst>
                  <a:ext uri="{FF2B5EF4-FFF2-40B4-BE49-F238E27FC236}">
                    <a16:creationId xmlns:a16="http://schemas.microsoft.com/office/drawing/2014/main" id="{E62DC428-CEE1-44FC-9ECB-749A2F0AEB8D}"/>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76" name="Straight Arrow Connector 16">
                <a:extLst>
                  <a:ext uri="{FF2B5EF4-FFF2-40B4-BE49-F238E27FC236}">
                    <a16:creationId xmlns:a16="http://schemas.microsoft.com/office/drawing/2014/main" id="{EA556B85-A64D-4E89-AF52-F124E41D4BA4}"/>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TextBox 24">
                <a:extLst>
                  <a:ext uri="{FF2B5EF4-FFF2-40B4-BE49-F238E27FC236}">
                    <a16:creationId xmlns:a16="http://schemas.microsoft.com/office/drawing/2014/main" id="{4924C434-3912-4AA7-AC18-C5C536401E17}"/>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78" name="Straight Arrow Connector 23">
                <a:extLst>
                  <a:ext uri="{FF2B5EF4-FFF2-40B4-BE49-F238E27FC236}">
                    <a16:creationId xmlns:a16="http://schemas.microsoft.com/office/drawing/2014/main" id="{726A518A-CB5C-4CC8-91CB-57568A29492F}"/>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4">
                <a:extLst>
                  <a:ext uri="{FF2B5EF4-FFF2-40B4-BE49-F238E27FC236}">
                    <a16:creationId xmlns:a16="http://schemas.microsoft.com/office/drawing/2014/main" id="{84FCA36A-92EB-4C01-9064-7B78F76316B7}"/>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80" name="TextBox 24">
                <a:extLst>
                  <a:ext uri="{FF2B5EF4-FFF2-40B4-BE49-F238E27FC236}">
                    <a16:creationId xmlns:a16="http://schemas.microsoft.com/office/drawing/2014/main" id="{10FDC371-9763-4E6A-B7C4-FA977EF9E0B9}"/>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1" name="Straight Arrow Connector 19">
                <a:extLst>
                  <a:ext uri="{FF2B5EF4-FFF2-40B4-BE49-F238E27FC236}">
                    <a16:creationId xmlns:a16="http://schemas.microsoft.com/office/drawing/2014/main" id="{FA6DAB5F-BA43-4798-9B0E-82D2015A253E}"/>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2" name="TextBox 25">
                <a:extLst>
                  <a:ext uri="{FF2B5EF4-FFF2-40B4-BE49-F238E27FC236}">
                    <a16:creationId xmlns:a16="http://schemas.microsoft.com/office/drawing/2014/main" id="{D924B54E-F4F6-4234-97B0-4093D03F3D17}"/>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83" name="Straight Arrow Connector 19">
                <a:extLst>
                  <a:ext uri="{FF2B5EF4-FFF2-40B4-BE49-F238E27FC236}">
                    <a16:creationId xmlns:a16="http://schemas.microsoft.com/office/drawing/2014/main" id="{273889FC-0EEB-4AF8-8362-AAA52F459F23}"/>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4" name="TextBox 25">
                <a:extLst>
                  <a:ext uri="{FF2B5EF4-FFF2-40B4-BE49-F238E27FC236}">
                    <a16:creationId xmlns:a16="http://schemas.microsoft.com/office/drawing/2014/main" id="{8EDC4E09-5DF9-4572-AB02-2AD8E21A49C5}"/>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85" name="Straight Arrow Connector 19">
                <a:extLst>
                  <a:ext uri="{FF2B5EF4-FFF2-40B4-BE49-F238E27FC236}">
                    <a16:creationId xmlns:a16="http://schemas.microsoft.com/office/drawing/2014/main" id="{17B541C5-BC56-4378-B744-B0B32740F220}"/>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19">
                <a:extLst>
                  <a:ext uri="{FF2B5EF4-FFF2-40B4-BE49-F238E27FC236}">
                    <a16:creationId xmlns:a16="http://schemas.microsoft.com/office/drawing/2014/main" id="{E7E9BDAE-FDC7-4E8F-A86E-3D36BAA17338}"/>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7" name="TextBox 28">
                <a:extLst>
                  <a:ext uri="{FF2B5EF4-FFF2-40B4-BE49-F238E27FC236}">
                    <a16:creationId xmlns:a16="http://schemas.microsoft.com/office/drawing/2014/main" id="{2B2C2638-E139-4A09-B84C-AB4A8D6A098F}"/>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88" name="TextBox 28">
                <a:extLst>
                  <a:ext uri="{FF2B5EF4-FFF2-40B4-BE49-F238E27FC236}">
                    <a16:creationId xmlns:a16="http://schemas.microsoft.com/office/drawing/2014/main" id="{4513F0EF-6E5E-4CC5-82C7-5DA7414309FA}"/>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87827" y="1844824"/>
            <a:ext cx="4662052" cy="3063633"/>
          </a:xfrm>
          <a:prstGeom prst="rect">
            <a:avLst/>
          </a:prstGeom>
          <a:noFill/>
          <a:ln w="9525">
            <a:noFill/>
            <a:miter lim="800000"/>
            <a:headEnd/>
            <a:tailEnd/>
          </a:ln>
        </p:spPr>
      </p:pic>
      <p:sp>
        <p:nvSpPr>
          <p:cNvPr id="4" name="TextBox 3"/>
          <p:cNvSpPr txBox="1"/>
          <p:nvPr/>
        </p:nvSpPr>
        <p:spPr>
          <a:xfrm>
            <a:off x="263352" y="5085184"/>
            <a:ext cx="11482519" cy="954107"/>
          </a:xfrm>
          <a:prstGeom prst="rect">
            <a:avLst/>
          </a:prstGeom>
          <a:noFill/>
        </p:spPr>
        <p:txBody>
          <a:bodyPr wrap="square" rtlCol="0">
            <a:spAutoFit/>
          </a:bodyPr>
          <a:lstStyle/>
          <a:p>
            <a:r>
              <a:rPr lang="en-US" sz="1400" dirty="0"/>
              <a:t>During the cleaning, which was mostly done mechanically with an ultrasonic scalpel, it became clear that below the outer corrosion crust, the bronze surfaces of the dolphins still preserved much of an original gilding, which had been applied as gold leaf in a geometric pattern of 12cm-wide squares overlapping neatly at the edges. The main challenge in laying bare the gilding was in avoiding damage to this extremely fine layer, given its fragility and the corrosion state of the underlying bronze.</a:t>
            </a:r>
          </a:p>
        </p:txBody>
      </p:sp>
      <p:sp>
        <p:nvSpPr>
          <p:cNvPr id="29" name="Sous-titre 2">
            <a:extLst>
              <a:ext uri="{FF2B5EF4-FFF2-40B4-BE49-F238E27FC236}">
                <a16:creationId xmlns:a16="http://schemas.microsoft.com/office/drawing/2014/main" id="{565EED9B-2047-4B7B-A632-90E5785F6D7F}"/>
              </a:ext>
            </a:extLst>
          </p:cNvPr>
          <p:cNvSpPr txBox="1">
            <a:spLocks/>
          </p:cNvSpPr>
          <p:nvPr/>
        </p:nvSpPr>
        <p:spPr>
          <a:xfrm>
            <a:off x="173154" y="129735"/>
            <a:ext cx="5904656" cy="513663"/>
          </a:xfrm>
          <a:prstGeom prst="rect">
            <a:avLst/>
          </a:prstGeom>
        </p:spPr>
        <p:txBody>
          <a:bodyPr vert="horz" lIns="91440" tIns="45720" rIns="91440" bIns="45720" rtlCol="0" anchor="t">
            <a:normAutofit/>
          </a:bodyPr>
          <a:lstStyle/>
          <a:p>
            <a:pPr lvl="0">
              <a:spcBef>
                <a:spcPct val="20000"/>
              </a:spcBef>
              <a:defRPr/>
            </a:pPr>
            <a:r>
              <a:rPr lang="fr-FR" b="1" dirty="0"/>
              <a:t>Conservation </a:t>
            </a:r>
            <a:r>
              <a:rPr lang="fr-FR" b="1" dirty="0" err="1"/>
              <a:t>treatment</a:t>
            </a:r>
            <a:r>
              <a:rPr lang="fr-FR" b="1" dirty="0"/>
              <a:t> and surface </a:t>
            </a:r>
            <a:r>
              <a:rPr lang="fr-FR" b="1" dirty="0" err="1"/>
              <a:t>decoration</a:t>
            </a:r>
            <a:r>
              <a:rPr lang="fr-FR" b="1" dirty="0"/>
              <a:t> (1)</a:t>
            </a:r>
            <a:endParaRPr lang="fr-FR" sz="2400" dirty="0"/>
          </a:p>
        </p:txBody>
      </p:sp>
      <p:pic>
        <p:nvPicPr>
          <p:cNvPr id="35" name="Picture 2" descr="C:\Users\Bourgarit\Desktop\Dauphins\03a_DSCN6309.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5545" y="1855576"/>
            <a:ext cx="4108830" cy="3081622"/>
          </a:xfrm>
          <a:prstGeom prst="rect">
            <a:avLst/>
          </a:prstGeom>
          <a:noFill/>
        </p:spPr>
      </p:pic>
      <p:sp>
        <p:nvSpPr>
          <p:cNvPr id="40" name="TextBox 4"/>
          <p:cNvSpPr txBox="1"/>
          <p:nvPr/>
        </p:nvSpPr>
        <p:spPr>
          <a:xfrm>
            <a:off x="4634375" y="4642221"/>
            <a:ext cx="920579" cy="307777"/>
          </a:xfrm>
          <a:prstGeom prst="rect">
            <a:avLst/>
          </a:prstGeom>
        </p:spPr>
        <p:txBody>
          <a:bodyPr rtlCol="0">
            <a:spAutoFit/>
          </a:bodyPr>
          <a:lstStyle/>
          <a:p>
            <a:pPr algn="ctr"/>
            <a:r>
              <a:rPr lang="en-US" sz="1400" b="1" dirty="0">
                <a:solidFill>
                  <a:srgbClr val="00B050"/>
                </a:solidFill>
              </a:rPr>
              <a:t>FIG 961</a:t>
            </a:r>
            <a:endParaRPr lang="en-US" sz="1400" b="1" dirty="0">
              <a:solidFill>
                <a:srgbClr val="00B050"/>
              </a:solidFill>
              <a:latin typeface="Calibri"/>
            </a:endParaRPr>
          </a:p>
        </p:txBody>
      </p:sp>
      <p:sp>
        <p:nvSpPr>
          <p:cNvPr id="41" name="TextBox 4"/>
          <p:cNvSpPr txBox="1"/>
          <p:nvPr/>
        </p:nvSpPr>
        <p:spPr>
          <a:xfrm>
            <a:off x="10590824" y="4570542"/>
            <a:ext cx="920579" cy="307777"/>
          </a:xfrm>
          <a:prstGeom prst="rect">
            <a:avLst/>
          </a:prstGeom>
        </p:spPr>
        <p:txBody>
          <a:bodyPr rtlCol="0">
            <a:spAutoFit/>
          </a:bodyPr>
          <a:lstStyle/>
          <a:p>
            <a:pPr algn="ctr"/>
            <a:r>
              <a:rPr lang="en-US" sz="1400" b="1" dirty="0">
                <a:solidFill>
                  <a:srgbClr val="00B050"/>
                </a:solidFill>
              </a:rPr>
              <a:t>FIG 962</a:t>
            </a:r>
            <a:endParaRPr lang="en-US" sz="1400" b="1" dirty="0">
              <a:solidFill>
                <a:srgbClr val="00B050"/>
              </a:solidFill>
              <a:latin typeface="Calibri"/>
            </a:endParaRPr>
          </a:p>
        </p:txBody>
      </p:sp>
      <p:sp>
        <p:nvSpPr>
          <p:cNvPr id="3" name="Rectangle 2">
            <a:extLst>
              <a:ext uri="{FF2B5EF4-FFF2-40B4-BE49-F238E27FC236}">
                <a16:creationId xmlns:a16="http://schemas.microsoft.com/office/drawing/2014/main" id="{17400524-19AB-4CC1-A8CB-B67A4ACEE76B}"/>
              </a:ext>
            </a:extLst>
          </p:cNvPr>
          <p:cNvSpPr/>
          <p:nvPr/>
        </p:nvSpPr>
        <p:spPr>
          <a:xfrm>
            <a:off x="173154" y="738200"/>
            <a:ext cx="11884140" cy="954107"/>
          </a:xfrm>
          <a:prstGeom prst="rect">
            <a:avLst/>
          </a:prstGeom>
        </p:spPr>
        <p:txBody>
          <a:bodyPr wrap="square">
            <a:spAutoFit/>
          </a:bodyPr>
          <a:lstStyle/>
          <a:p>
            <a:r>
              <a:rPr lang="en-US" sz="1400" dirty="0"/>
              <a:t>The careful examination of all of the fragments also served to assess their structural and </a:t>
            </a:r>
            <a:r>
              <a:rPr lang="en-US" sz="1400" dirty="0" err="1"/>
              <a:t>physico</a:t>
            </a:r>
            <a:r>
              <a:rPr lang="en-US" sz="1400" dirty="0"/>
              <a:t>-chemical condition and any alterations of the metal in view of the second objective of the conservation intervention -- the careful mechanical cleaning of the surface of the dolphins. There was no question of attempting to address the deformations or fill losses. Focus was on the removal of the bronze corrosion products that masked the entire surface. It was decided early on to clean the reverse as well in order to enhance the readability of technical features and learn as much as possible about the manufacture of the object. </a:t>
            </a:r>
          </a:p>
        </p:txBody>
      </p:sp>
      <p:grpSp>
        <p:nvGrpSpPr>
          <p:cNvPr id="42" name="Group 41">
            <a:extLst>
              <a:ext uri="{FF2B5EF4-FFF2-40B4-BE49-F238E27FC236}">
                <a16:creationId xmlns:a16="http://schemas.microsoft.com/office/drawing/2014/main" id="{2068F129-F5E5-41EB-9DCB-5FF53849497B}"/>
              </a:ext>
            </a:extLst>
          </p:cNvPr>
          <p:cNvGrpSpPr/>
          <p:nvPr/>
        </p:nvGrpSpPr>
        <p:grpSpPr>
          <a:xfrm>
            <a:off x="338448" y="5889466"/>
            <a:ext cx="11235886" cy="884597"/>
            <a:chOff x="338448" y="5889466"/>
            <a:chExt cx="11235886" cy="884597"/>
          </a:xfrm>
        </p:grpSpPr>
        <p:sp>
          <p:nvSpPr>
            <p:cNvPr id="43" name="TextBox 4">
              <a:extLst>
                <a:ext uri="{FF2B5EF4-FFF2-40B4-BE49-F238E27FC236}">
                  <a16:creationId xmlns:a16="http://schemas.microsoft.com/office/drawing/2014/main" id="{176D744D-1647-4CC4-8194-8662E0A8A22F}"/>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44" name="Group 43">
              <a:extLst>
                <a:ext uri="{FF2B5EF4-FFF2-40B4-BE49-F238E27FC236}">
                  <a16:creationId xmlns:a16="http://schemas.microsoft.com/office/drawing/2014/main" id="{D4E80EC7-2CAA-428C-AC00-989D53BF5443}"/>
                </a:ext>
              </a:extLst>
            </p:cNvPr>
            <p:cNvGrpSpPr/>
            <p:nvPr/>
          </p:nvGrpSpPr>
          <p:grpSpPr>
            <a:xfrm>
              <a:off x="769222" y="5889466"/>
              <a:ext cx="10805112" cy="884597"/>
              <a:chOff x="769222" y="5889466"/>
              <a:chExt cx="10805112" cy="884597"/>
            </a:xfrm>
          </p:grpSpPr>
          <p:sp>
            <p:nvSpPr>
              <p:cNvPr id="45" name="Rectangle 44">
                <a:extLst>
                  <a:ext uri="{FF2B5EF4-FFF2-40B4-BE49-F238E27FC236}">
                    <a16:creationId xmlns:a16="http://schemas.microsoft.com/office/drawing/2014/main" id="{5DB11B6E-82B1-4832-B495-74FE2E478726}"/>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12">
                <a:extLst>
                  <a:ext uri="{FF2B5EF4-FFF2-40B4-BE49-F238E27FC236}">
                    <a16:creationId xmlns:a16="http://schemas.microsoft.com/office/drawing/2014/main" id="{DBCFC485-18C9-4578-8973-4EABB8653E52}"/>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25455E9-20B2-4C80-9B6D-F7C8AA2431FA}"/>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E21A06B-EE6A-44E4-92A0-6CC3172CF91D}"/>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19">
                <a:extLst>
                  <a:ext uri="{FF2B5EF4-FFF2-40B4-BE49-F238E27FC236}">
                    <a16:creationId xmlns:a16="http://schemas.microsoft.com/office/drawing/2014/main" id="{C22AFC75-FCBD-4FCA-8395-A036EC133FB6}"/>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20">
                <a:extLst>
                  <a:ext uri="{FF2B5EF4-FFF2-40B4-BE49-F238E27FC236}">
                    <a16:creationId xmlns:a16="http://schemas.microsoft.com/office/drawing/2014/main" id="{AFB189AD-6D62-47C7-BACD-110A6C156D92}"/>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21">
                <a:extLst>
                  <a:ext uri="{FF2B5EF4-FFF2-40B4-BE49-F238E27FC236}">
                    <a16:creationId xmlns:a16="http://schemas.microsoft.com/office/drawing/2014/main" id="{8276C92C-2CF7-49AB-9378-7D51EF55BB4D}"/>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23">
                <a:extLst>
                  <a:ext uri="{FF2B5EF4-FFF2-40B4-BE49-F238E27FC236}">
                    <a16:creationId xmlns:a16="http://schemas.microsoft.com/office/drawing/2014/main" id="{DF4E294A-EDEE-48AD-A369-E46A3099A95A}"/>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3" name="TextBox 24">
                <a:extLst>
                  <a:ext uri="{FF2B5EF4-FFF2-40B4-BE49-F238E27FC236}">
                    <a16:creationId xmlns:a16="http://schemas.microsoft.com/office/drawing/2014/main" id="{7EE49F87-D549-4E82-90E0-BCDA4C6A8CDA}"/>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75" name="TextBox 25">
                <a:extLst>
                  <a:ext uri="{FF2B5EF4-FFF2-40B4-BE49-F238E27FC236}">
                    <a16:creationId xmlns:a16="http://schemas.microsoft.com/office/drawing/2014/main" id="{42E7DF7E-3771-4D8C-9D92-CC0F901E5491}"/>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76" name="TextBox 28">
                <a:extLst>
                  <a:ext uri="{FF2B5EF4-FFF2-40B4-BE49-F238E27FC236}">
                    <a16:creationId xmlns:a16="http://schemas.microsoft.com/office/drawing/2014/main" id="{F5BAD080-9BFC-4FFC-BBB8-8565F54655F3}"/>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77" name="TextBox 30">
                <a:extLst>
                  <a:ext uri="{FF2B5EF4-FFF2-40B4-BE49-F238E27FC236}">
                    <a16:creationId xmlns:a16="http://schemas.microsoft.com/office/drawing/2014/main" id="{1BBD62A9-9953-4A6C-950F-C9C3666501FA}"/>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78" name="TextBox 32">
                <a:extLst>
                  <a:ext uri="{FF2B5EF4-FFF2-40B4-BE49-F238E27FC236}">
                    <a16:creationId xmlns:a16="http://schemas.microsoft.com/office/drawing/2014/main" id="{B4DB6765-7601-413F-8FD5-EC4B9E9D8EB6}"/>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79" name="TextBox 25">
                <a:extLst>
                  <a:ext uri="{FF2B5EF4-FFF2-40B4-BE49-F238E27FC236}">
                    <a16:creationId xmlns:a16="http://schemas.microsoft.com/office/drawing/2014/main" id="{EF8B9F01-6D89-41B2-8CA3-77DFBB62784A}"/>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80" name="Straight Arrow Connector 19">
                <a:extLst>
                  <a:ext uri="{FF2B5EF4-FFF2-40B4-BE49-F238E27FC236}">
                    <a16:creationId xmlns:a16="http://schemas.microsoft.com/office/drawing/2014/main" id="{C2CD5F4B-BC98-4647-A341-59DE9D14978F}"/>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19">
                <a:extLst>
                  <a:ext uri="{FF2B5EF4-FFF2-40B4-BE49-F238E27FC236}">
                    <a16:creationId xmlns:a16="http://schemas.microsoft.com/office/drawing/2014/main" id="{B203E1D2-86DF-48E5-A92C-C7EEC258C383}"/>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2" name="TextBox 32">
                <a:extLst>
                  <a:ext uri="{FF2B5EF4-FFF2-40B4-BE49-F238E27FC236}">
                    <a16:creationId xmlns:a16="http://schemas.microsoft.com/office/drawing/2014/main" id="{3FEAA669-780D-430D-8F39-C2FC834BD304}"/>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83" name="Straight Arrow Connector 16">
                <a:extLst>
                  <a:ext uri="{FF2B5EF4-FFF2-40B4-BE49-F238E27FC236}">
                    <a16:creationId xmlns:a16="http://schemas.microsoft.com/office/drawing/2014/main" id="{5C753CA0-424F-48C8-8F18-77990805FCAF}"/>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4" name="TextBox 24">
                <a:extLst>
                  <a:ext uri="{FF2B5EF4-FFF2-40B4-BE49-F238E27FC236}">
                    <a16:creationId xmlns:a16="http://schemas.microsoft.com/office/drawing/2014/main" id="{4FC9BDF4-92DC-4000-9BDA-54B6F305DB61}"/>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85" name="Straight Arrow Connector 23">
                <a:extLst>
                  <a:ext uri="{FF2B5EF4-FFF2-40B4-BE49-F238E27FC236}">
                    <a16:creationId xmlns:a16="http://schemas.microsoft.com/office/drawing/2014/main" id="{D4DB5B7D-CE77-4F7E-B423-4308B7127BC8}"/>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6" name="TextBox 4">
                <a:extLst>
                  <a:ext uri="{FF2B5EF4-FFF2-40B4-BE49-F238E27FC236}">
                    <a16:creationId xmlns:a16="http://schemas.microsoft.com/office/drawing/2014/main" id="{7FAA43F4-1F5A-4970-A113-1789F7EC00A9}"/>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87" name="TextBox 24">
                <a:extLst>
                  <a:ext uri="{FF2B5EF4-FFF2-40B4-BE49-F238E27FC236}">
                    <a16:creationId xmlns:a16="http://schemas.microsoft.com/office/drawing/2014/main" id="{58C44B6D-627F-4C4D-B743-8CBEF2C938AE}"/>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8" name="Straight Arrow Connector 19">
                <a:extLst>
                  <a:ext uri="{FF2B5EF4-FFF2-40B4-BE49-F238E27FC236}">
                    <a16:creationId xmlns:a16="http://schemas.microsoft.com/office/drawing/2014/main" id="{58FA1A8E-A36D-41C5-8FAE-7F7BA9CF197D}"/>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9" name="TextBox 25">
                <a:extLst>
                  <a:ext uri="{FF2B5EF4-FFF2-40B4-BE49-F238E27FC236}">
                    <a16:creationId xmlns:a16="http://schemas.microsoft.com/office/drawing/2014/main" id="{5D30E443-95ED-47D4-B9D4-1850706385B0}"/>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90" name="Straight Arrow Connector 19">
                <a:extLst>
                  <a:ext uri="{FF2B5EF4-FFF2-40B4-BE49-F238E27FC236}">
                    <a16:creationId xmlns:a16="http://schemas.microsoft.com/office/drawing/2014/main" id="{59BE011C-098D-4214-A85C-7D9ED31F359F}"/>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1" name="TextBox 25">
                <a:extLst>
                  <a:ext uri="{FF2B5EF4-FFF2-40B4-BE49-F238E27FC236}">
                    <a16:creationId xmlns:a16="http://schemas.microsoft.com/office/drawing/2014/main" id="{7892D729-FD7D-4C61-952C-08D1B2701B1B}"/>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92" name="Straight Arrow Connector 19">
                <a:extLst>
                  <a:ext uri="{FF2B5EF4-FFF2-40B4-BE49-F238E27FC236}">
                    <a16:creationId xmlns:a16="http://schemas.microsoft.com/office/drawing/2014/main" id="{16D77382-B8D0-4873-B8C7-709EA7F49A57}"/>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19">
                <a:extLst>
                  <a:ext uri="{FF2B5EF4-FFF2-40B4-BE49-F238E27FC236}">
                    <a16:creationId xmlns:a16="http://schemas.microsoft.com/office/drawing/2014/main" id="{5733B169-D440-42FE-94A5-84FC381D7306}"/>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4" name="TextBox 28">
                <a:extLst>
                  <a:ext uri="{FF2B5EF4-FFF2-40B4-BE49-F238E27FC236}">
                    <a16:creationId xmlns:a16="http://schemas.microsoft.com/office/drawing/2014/main" id="{4015F538-EB79-4DD9-AE81-870D6FA15DE7}"/>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95" name="TextBox 28">
                <a:extLst>
                  <a:ext uri="{FF2B5EF4-FFF2-40B4-BE49-F238E27FC236}">
                    <a16:creationId xmlns:a16="http://schemas.microsoft.com/office/drawing/2014/main" id="{7C8881AC-D6F5-4A36-B2D4-C61C638D5AD5}"/>
                  </a:ext>
                </a:extLst>
              </p:cNvPr>
              <p:cNvSpPr txBox="1"/>
              <p:nvPr/>
            </p:nvSpPr>
            <p:spPr>
              <a:xfrm>
                <a:off x="7680085" y="5889466"/>
                <a:ext cx="1043073" cy="707886"/>
              </a:xfrm>
              <a:prstGeom prst="rect">
                <a:avLst/>
              </a:prstGeom>
            </p:spPr>
            <p:txBody>
              <a:bodyPr wrap="square" rtlCol="0">
                <a:spAutoFit/>
              </a:bodyPr>
              <a:lstStyle/>
              <a:p>
                <a:pPr algn="ctr"/>
                <a:r>
                  <a:rPr lang="en-US" sz="1000" dirty="0">
                    <a:solidFill>
                      <a:srgbClr val="FF0000"/>
                    </a:solidFill>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boulot david\recherche\David Recherche actuelle\CASTING\guidelines\vol 8 case studies\examples\dauphins Vienne\pdauphins4_1.jpg">
            <a:extLst>
              <a:ext uri="{FF2B5EF4-FFF2-40B4-BE49-F238E27FC236}">
                <a16:creationId xmlns:a16="http://schemas.microsoft.com/office/drawing/2014/main" id="{57372606-29D6-4E7A-9E93-4957A783AF6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783632" y="871190"/>
            <a:ext cx="6236704" cy="3970274"/>
          </a:xfrm>
          <a:prstGeom prst="rect">
            <a:avLst/>
          </a:prstGeom>
          <a:noFill/>
        </p:spPr>
      </p:pic>
      <p:sp>
        <p:nvSpPr>
          <p:cNvPr id="5" name="Rectangle 4">
            <a:extLst>
              <a:ext uri="{FF2B5EF4-FFF2-40B4-BE49-F238E27FC236}">
                <a16:creationId xmlns:a16="http://schemas.microsoft.com/office/drawing/2014/main" id="{D79F4629-DF0C-41C7-AD48-52A8781E0B9D}"/>
              </a:ext>
            </a:extLst>
          </p:cNvPr>
          <p:cNvSpPr/>
          <p:nvPr/>
        </p:nvSpPr>
        <p:spPr>
          <a:xfrm>
            <a:off x="623392" y="5056133"/>
            <a:ext cx="11143349" cy="954107"/>
          </a:xfrm>
          <a:prstGeom prst="rect">
            <a:avLst/>
          </a:prstGeom>
        </p:spPr>
        <p:txBody>
          <a:bodyPr wrap="square">
            <a:spAutoFit/>
          </a:bodyPr>
          <a:lstStyle/>
          <a:p>
            <a:r>
              <a:rPr lang="en-US" sz="1400" dirty="0"/>
              <a:t>Also revealed was that the decorative layer was applied selectively: the waves bore no trace of gold. Instead, the surface of the waves was only slightly corroded and covered with a very dark, brown to black, homogeneous, protective layer. Whether it was deliberately patinated black to create a dramatic contrast with the gilded dolphins remains to be determined.</a:t>
            </a:r>
            <a:r>
              <a:rPr lang="fr-FR" sz="1400" dirty="0"/>
              <a:t> 3D v</a:t>
            </a:r>
            <a:r>
              <a:rPr lang="en-US" sz="1400" dirty="0" err="1"/>
              <a:t>irtual</a:t>
            </a:r>
            <a:r>
              <a:rPr lang="en-US" sz="1400" dirty="0"/>
              <a:t> reconstruction shows what the possible original dichromatic appearance might have looked like.</a:t>
            </a:r>
            <a:endParaRPr lang="fr-FR" sz="1400" dirty="0">
              <a:solidFill>
                <a:schemeClr val="tx1">
                  <a:tint val="75000"/>
                </a:schemeClr>
              </a:solidFill>
              <a:ea typeface="Verdana" charset="0"/>
              <a:cs typeface="Verdana" charset="0"/>
            </a:endParaRPr>
          </a:p>
        </p:txBody>
      </p:sp>
      <p:sp>
        <p:nvSpPr>
          <p:cNvPr id="6" name="TextBox 4">
            <a:extLst>
              <a:ext uri="{FF2B5EF4-FFF2-40B4-BE49-F238E27FC236}">
                <a16:creationId xmlns:a16="http://schemas.microsoft.com/office/drawing/2014/main" id="{AECC0EF7-E854-4546-BD29-3FB7191BE5F0}"/>
              </a:ext>
            </a:extLst>
          </p:cNvPr>
          <p:cNvSpPr txBox="1"/>
          <p:nvPr/>
        </p:nvSpPr>
        <p:spPr>
          <a:xfrm>
            <a:off x="9336360" y="4248551"/>
            <a:ext cx="920579" cy="307777"/>
          </a:xfrm>
          <a:prstGeom prst="rect">
            <a:avLst/>
          </a:prstGeom>
        </p:spPr>
        <p:txBody>
          <a:bodyPr rtlCol="0">
            <a:spAutoFit/>
          </a:bodyPr>
          <a:lstStyle/>
          <a:p>
            <a:pPr algn="ctr"/>
            <a:r>
              <a:rPr lang="en-US" sz="1400" b="1" dirty="0">
                <a:solidFill>
                  <a:srgbClr val="00B050"/>
                </a:solidFill>
              </a:rPr>
              <a:t>FIG 960</a:t>
            </a:r>
            <a:endParaRPr lang="en-US" sz="1400" b="1" dirty="0">
              <a:solidFill>
                <a:srgbClr val="00B050"/>
              </a:solidFill>
              <a:latin typeface="Calibri"/>
            </a:endParaRPr>
          </a:p>
        </p:txBody>
      </p:sp>
      <p:sp>
        <p:nvSpPr>
          <p:cNvPr id="7" name="Rectangle 6">
            <a:extLst>
              <a:ext uri="{FF2B5EF4-FFF2-40B4-BE49-F238E27FC236}">
                <a16:creationId xmlns:a16="http://schemas.microsoft.com/office/drawing/2014/main" id="{CF0A3C97-703F-40EA-B1A5-EE3A2A9DC9F9}"/>
              </a:ext>
            </a:extLst>
          </p:cNvPr>
          <p:cNvSpPr/>
          <p:nvPr/>
        </p:nvSpPr>
        <p:spPr>
          <a:xfrm>
            <a:off x="265003" y="150522"/>
            <a:ext cx="5022657" cy="369332"/>
          </a:xfrm>
          <a:prstGeom prst="rect">
            <a:avLst/>
          </a:prstGeom>
        </p:spPr>
        <p:txBody>
          <a:bodyPr wrap="none">
            <a:spAutoFit/>
          </a:bodyPr>
          <a:lstStyle/>
          <a:p>
            <a:pPr lvl="0">
              <a:spcBef>
                <a:spcPct val="20000"/>
              </a:spcBef>
              <a:defRPr/>
            </a:pPr>
            <a:r>
              <a:rPr lang="fr-FR" b="1" dirty="0"/>
              <a:t>Conservation </a:t>
            </a:r>
            <a:r>
              <a:rPr lang="fr-FR" b="1" dirty="0" err="1"/>
              <a:t>treatment</a:t>
            </a:r>
            <a:r>
              <a:rPr lang="fr-FR" b="1" dirty="0"/>
              <a:t> and surface </a:t>
            </a:r>
            <a:r>
              <a:rPr lang="fr-FR" b="1" dirty="0" err="1"/>
              <a:t>decoration</a:t>
            </a:r>
            <a:r>
              <a:rPr lang="fr-FR" b="1" dirty="0"/>
              <a:t> (2)</a:t>
            </a:r>
            <a:endParaRPr lang="fr-FR" sz="2400" dirty="0"/>
          </a:p>
        </p:txBody>
      </p:sp>
      <p:grpSp>
        <p:nvGrpSpPr>
          <p:cNvPr id="33" name="Group 32">
            <a:extLst>
              <a:ext uri="{FF2B5EF4-FFF2-40B4-BE49-F238E27FC236}">
                <a16:creationId xmlns:a16="http://schemas.microsoft.com/office/drawing/2014/main" id="{065BAF3A-5CA5-4A58-AB0C-C96E8881C4DB}"/>
              </a:ext>
            </a:extLst>
          </p:cNvPr>
          <p:cNvGrpSpPr/>
          <p:nvPr/>
        </p:nvGrpSpPr>
        <p:grpSpPr>
          <a:xfrm>
            <a:off x="338448" y="5889466"/>
            <a:ext cx="11235886" cy="884597"/>
            <a:chOff x="338448" y="5889466"/>
            <a:chExt cx="11235886" cy="884597"/>
          </a:xfrm>
        </p:grpSpPr>
        <p:sp>
          <p:nvSpPr>
            <p:cNvPr id="34" name="TextBox 4">
              <a:extLst>
                <a:ext uri="{FF2B5EF4-FFF2-40B4-BE49-F238E27FC236}">
                  <a16:creationId xmlns:a16="http://schemas.microsoft.com/office/drawing/2014/main" id="{99600536-6B14-4F6C-AC6D-9472B7496A8D}"/>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35" name="Group 34">
              <a:extLst>
                <a:ext uri="{FF2B5EF4-FFF2-40B4-BE49-F238E27FC236}">
                  <a16:creationId xmlns:a16="http://schemas.microsoft.com/office/drawing/2014/main" id="{06E3D439-6D06-479A-A61A-7D0F0760AA75}"/>
                </a:ext>
              </a:extLst>
            </p:cNvPr>
            <p:cNvGrpSpPr/>
            <p:nvPr/>
          </p:nvGrpSpPr>
          <p:grpSpPr>
            <a:xfrm>
              <a:off x="769222" y="5889466"/>
              <a:ext cx="10805112" cy="884597"/>
              <a:chOff x="769222" y="5889466"/>
              <a:chExt cx="10805112" cy="884597"/>
            </a:xfrm>
          </p:grpSpPr>
          <p:sp>
            <p:nvSpPr>
              <p:cNvPr id="36" name="Rectangle 35">
                <a:extLst>
                  <a:ext uri="{FF2B5EF4-FFF2-40B4-BE49-F238E27FC236}">
                    <a16:creationId xmlns:a16="http://schemas.microsoft.com/office/drawing/2014/main" id="{CF19D4B6-6C80-461D-9B72-98D28C4B0E38}"/>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12">
                <a:extLst>
                  <a:ext uri="{FF2B5EF4-FFF2-40B4-BE49-F238E27FC236}">
                    <a16:creationId xmlns:a16="http://schemas.microsoft.com/office/drawing/2014/main" id="{D6B1FBC3-FEC2-4FF8-8AEA-77D823109431}"/>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5BABA014-A133-44C3-BA51-1EB4F10DE45C}"/>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8522061-42F7-44C6-9C38-3DC025C5E0E8}"/>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19">
                <a:extLst>
                  <a:ext uri="{FF2B5EF4-FFF2-40B4-BE49-F238E27FC236}">
                    <a16:creationId xmlns:a16="http://schemas.microsoft.com/office/drawing/2014/main" id="{C57A662A-BE45-4CEA-9256-3E45D16C60EC}"/>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20">
                <a:extLst>
                  <a:ext uri="{FF2B5EF4-FFF2-40B4-BE49-F238E27FC236}">
                    <a16:creationId xmlns:a16="http://schemas.microsoft.com/office/drawing/2014/main" id="{DCE1DD7D-7B8E-4A5C-8F9A-CC5704FCE1B4}"/>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21">
                <a:extLst>
                  <a:ext uri="{FF2B5EF4-FFF2-40B4-BE49-F238E27FC236}">
                    <a16:creationId xmlns:a16="http://schemas.microsoft.com/office/drawing/2014/main" id="{70EF57E5-48DA-4902-A767-BD007ADD05C2}"/>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23">
                <a:extLst>
                  <a:ext uri="{FF2B5EF4-FFF2-40B4-BE49-F238E27FC236}">
                    <a16:creationId xmlns:a16="http://schemas.microsoft.com/office/drawing/2014/main" id="{EC1B6E6E-4593-48AA-9681-9A9185C5B65F}"/>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4" name="TextBox 24">
                <a:extLst>
                  <a:ext uri="{FF2B5EF4-FFF2-40B4-BE49-F238E27FC236}">
                    <a16:creationId xmlns:a16="http://schemas.microsoft.com/office/drawing/2014/main" id="{3F5AC653-366A-4467-9FC9-7847CBE8664A}"/>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45" name="TextBox 25">
                <a:extLst>
                  <a:ext uri="{FF2B5EF4-FFF2-40B4-BE49-F238E27FC236}">
                    <a16:creationId xmlns:a16="http://schemas.microsoft.com/office/drawing/2014/main" id="{9AE3015F-F534-4433-9FEC-E3D48822864A}"/>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46" name="TextBox 28">
                <a:extLst>
                  <a:ext uri="{FF2B5EF4-FFF2-40B4-BE49-F238E27FC236}">
                    <a16:creationId xmlns:a16="http://schemas.microsoft.com/office/drawing/2014/main" id="{5F3764C7-C325-40FD-92FB-183AF5F48DE4}"/>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47" name="TextBox 30">
                <a:extLst>
                  <a:ext uri="{FF2B5EF4-FFF2-40B4-BE49-F238E27FC236}">
                    <a16:creationId xmlns:a16="http://schemas.microsoft.com/office/drawing/2014/main" id="{130219CC-CFD4-4073-869B-EB29314DA642}"/>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48" name="TextBox 32">
                <a:extLst>
                  <a:ext uri="{FF2B5EF4-FFF2-40B4-BE49-F238E27FC236}">
                    <a16:creationId xmlns:a16="http://schemas.microsoft.com/office/drawing/2014/main" id="{910A474E-D3DF-4639-9674-307791215330}"/>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49" name="TextBox 25">
                <a:extLst>
                  <a:ext uri="{FF2B5EF4-FFF2-40B4-BE49-F238E27FC236}">
                    <a16:creationId xmlns:a16="http://schemas.microsoft.com/office/drawing/2014/main" id="{D6588D9B-D986-4E53-B2FF-8565204B1F9B}"/>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50" name="Straight Arrow Connector 19">
                <a:extLst>
                  <a:ext uri="{FF2B5EF4-FFF2-40B4-BE49-F238E27FC236}">
                    <a16:creationId xmlns:a16="http://schemas.microsoft.com/office/drawing/2014/main" id="{09BAE7FD-5359-44FE-A845-4AF27EF70F5F}"/>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19">
                <a:extLst>
                  <a:ext uri="{FF2B5EF4-FFF2-40B4-BE49-F238E27FC236}">
                    <a16:creationId xmlns:a16="http://schemas.microsoft.com/office/drawing/2014/main" id="{F792064A-7B2E-46FF-B5DD-290FCD13E1D8}"/>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Box 32">
                <a:extLst>
                  <a:ext uri="{FF2B5EF4-FFF2-40B4-BE49-F238E27FC236}">
                    <a16:creationId xmlns:a16="http://schemas.microsoft.com/office/drawing/2014/main" id="{8B29600C-2A2B-467B-872A-279F9904D9C2}"/>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53" name="Straight Arrow Connector 16">
                <a:extLst>
                  <a:ext uri="{FF2B5EF4-FFF2-40B4-BE49-F238E27FC236}">
                    <a16:creationId xmlns:a16="http://schemas.microsoft.com/office/drawing/2014/main" id="{DC347EC6-BAFE-492B-B025-06DE6F6AB05F}"/>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4" name="TextBox 24">
                <a:extLst>
                  <a:ext uri="{FF2B5EF4-FFF2-40B4-BE49-F238E27FC236}">
                    <a16:creationId xmlns:a16="http://schemas.microsoft.com/office/drawing/2014/main" id="{55E7B128-75F8-471C-8222-EF6811E19427}"/>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55" name="Straight Arrow Connector 23">
                <a:extLst>
                  <a:ext uri="{FF2B5EF4-FFF2-40B4-BE49-F238E27FC236}">
                    <a16:creationId xmlns:a16="http://schemas.microsoft.com/office/drawing/2014/main" id="{60B6A725-0452-47F0-A264-6A50DB2A256D}"/>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6" name="TextBox 4">
                <a:extLst>
                  <a:ext uri="{FF2B5EF4-FFF2-40B4-BE49-F238E27FC236}">
                    <a16:creationId xmlns:a16="http://schemas.microsoft.com/office/drawing/2014/main" id="{9E32FD4C-6768-400C-9AC7-98C005AFFA15}"/>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57" name="TextBox 24">
                <a:extLst>
                  <a:ext uri="{FF2B5EF4-FFF2-40B4-BE49-F238E27FC236}">
                    <a16:creationId xmlns:a16="http://schemas.microsoft.com/office/drawing/2014/main" id="{8AA33674-B987-41B2-9287-9D7E7FED8349}"/>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58" name="Straight Arrow Connector 19">
                <a:extLst>
                  <a:ext uri="{FF2B5EF4-FFF2-40B4-BE49-F238E27FC236}">
                    <a16:creationId xmlns:a16="http://schemas.microsoft.com/office/drawing/2014/main" id="{8E2AD109-E9A5-4012-8582-C76CE57ADCB7}"/>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9" name="TextBox 25">
                <a:extLst>
                  <a:ext uri="{FF2B5EF4-FFF2-40B4-BE49-F238E27FC236}">
                    <a16:creationId xmlns:a16="http://schemas.microsoft.com/office/drawing/2014/main" id="{F1BF4159-11A9-4594-AD98-76EF58672584}"/>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60" name="Straight Arrow Connector 19">
                <a:extLst>
                  <a:ext uri="{FF2B5EF4-FFF2-40B4-BE49-F238E27FC236}">
                    <a16:creationId xmlns:a16="http://schemas.microsoft.com/office/drawing/2014/main" id="{9A66C3A6-E05A-4C56-96EB-9E66D7AA872C}"/>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1" name="TextBox 25">
                <a:extLst>
                  <a:ext uri="{FF2B5EF4-FFF2-40B4-BE49-F238E27FC236}">
                    <a16:creationId xmlns:a16="http://schemas.microsoft.com/office/drawing/2014/main" id="{DF68D4A5-1A91-46DF-A10F-EF03617CD17E}"/>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62" name="Straight Arrow Connector 19">
                <a:extLst>
                  <a:ext uri="{FF2B5EF4-FFF2-40B4-BE49-F238E27FC236}">
                    <a16:creationId xmlns:a16="http://schemas.microsoft.com/office/drawing/2014/main" id="{0B7A9973-B32B-4A42-9EA0-AEF6EB482FD2}"/>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19">
                <a:extLst>
                  <a:ext uri="{FF2B5EF4-FFF2-40B4-BE49-F238E27FC236}">
                    <a16:creationId xmlns:a16="http://schemas.microsoft.com/office/drawing/2014/main" id="{DE24E7D3-E494-4506-801A-7AB82ED7BB16}"/>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4" name="TextBox 28">
                <a:extLst>
                  <a:ext uri="{FF2B5EF4-FFF2-40B4-BE49-F238E27FC236}">
                    <a16:creationId xmlns:a16="http://schemas.microsoft.com/office/drawing/2014/main" id="{4C64E0CF-C53C-46AA-906D-CD223E1C8481}"/>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65" name="TextBox 28">
                <a:extLst>
                  <a:ext uri="{FF2B5EF4-FFF2-40B4-BE49-F238E27FC236}">
                    <a16:creationId xmlns:a16="http://schemas.microsoft.com/office/drawing/2014/main" id="{10F7F325-761A-4118-A1DE-B6947575DA5C}"/>
                  </a:ext>
                </a:extLst>
              </p:cNvPr>
              <p:cNvSpPr txBox="1"/>
              <p:nvPr/>
            </p:nvSpPr>
            <p:spPr>
              <a:xfrm>
                <a:off x="7680085" y="5889466"/>
                <a:ext cx="1043073" cy="707886"/>
              </a:xfrm>
              <a:prstGeom prst="rect">
                <a:avLst/>
              </a:prstGeom>
            </p:spPr>
            <p:txBody>
              <a:bodyPr wrap="square" rtlCol="0">
                <a:spAutoFit/>
              </a:bodyPr>
              <a:lstStyle/>
              <a:p>
                <a:pPr algn="ctr"/>
                <a:r>
                  <a:rPr lang="en-US" sz="1000" dirty="0">
                    <a:solidFill>
                      <a:srgbClr val="FF0000"/>
                    </a:solidFill>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1239042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8AE543-2B93-4567-87ED-50BC1A1AE08E}"/>
              </a:ext>
            </a:extLst>
          </p:cNvPr>
          <p:cNvSpPr txBox="1"/>
          <p:nvPr/>
        </p:nvSpPr>
        <p:spPr>
          <a:xfrm flipH="1">
            <a:off x="522705" y="242133"/>
            <a:ext cx="3850828" cy="369332"/>
          </a:xfrm>
          <a:prstGeom prst="rect">
            <a:avLst/>
          </a:prstGeom>
          <a:noFill/>
        </p:spPr>
        <p:txBody>
          <a:bodyPr wrap="square" rtlCol="0">
            <a:spAutoFit/>
          </a:bodyPr>
          <a:lstStyle/>
          <a:p>
            <a:r>
              <a:rPr lang="en-US" b="1" dirty="0"/>
              <a:t>Summary  of Findings</a:t>
            </a:r>
          </a:p>
        </p:txBody>
      </p:sp>
      <p:sp>
        <p:nvSpPr>
          <p:cNvPr id="8" name="Rectangle 7">
            <a:extLst>
              <a:ext uri="{FF2B5EF4-FFF2-40B4-BE49-F238E27FC236}">
                <a16:creationId xmlns:a16="http://schemas.microsoft.com/office/drawing/2014/main" id="{B65317A8-0D9D-4D7E-9D5C-632A64C3DE6C}"/>
              </a:ext>
            </a:extLst>
          </p:cNvPr>
          <p:cNvSpPr/>
          <p:nvPr/>
        </p:nvSpPr>
        <p:spPr>
          <a:xfrm>
            <a:off x="912808" y="1052673"/>
            <a:ext cx="9755191" cy="3785652"/>
          </a:xfrm>
          <a:prstGeom prst="rect">
            <a:avLst/>
          </a:prstGeom>
        </p:spPr>
        <p:txBody>
          <a:bodyPr wrap="square">
            <a:spAutoFit/>
          </a:bodyPr>
          <a:lstStyle/>
          <a:p>
            <a:pPr marL="342900" indent="-342900">
              <a:buAutoNum type="arabicParenR"/>
            </a:pPr>
            <a:r>
              <a:rPr lang="en-US" sz="1600" dirty="0"/>
              <a:t>The results of the technological study allowed the fragments to be reconstituted to create an unexpected new sense of perspective, spatial depth, and movement. </a:t>
            </a:r>
          </a:p>
          <a:p>
            <a:pPr marL="342900" indent="-342900">
              <a:buAutoNum type="arabicParenR"/>
            </a:pPr>
            <a:endParaRPr lang="fr-FR" sz="1600" dirty="0"/>
          </a:p>
          <a:p>
            <a:r>
              <a:rPr lang="en-US" sz="1600" dirty="0"/>
              <a:t>2) A new iconographical interpretation was proposed for these rare remains of an important architectural ornament: it was not a 5+ m long frieze of dolphins, but a hitch of two dolphins, probably pulling a marine chariot. </a:t>
            </a:r>
          </a:p>
          <a:p>
            <a:endParaRPr lang="fr-FR" sz="1600" dirty="0"/>
          </a:p>
          <a:p>
            <a:r>
              <a:rPr lang="en-US" sz="1600" dirty="0"/>
              <a:t>3) The original gilded surfaces were uncovered during conservation treatment lending more visual power and sophistication to the relief. </a:t>
            </a:r>
          </a:p>
          <a:p>
            <a:endParaRPr lang="fr-FR" sz="1600" dirty="0"/>
          </a:p>
          <a:p>
            <a:r>
              <a:rPr lang="en-US" sz="1600" dirty="0"/>
              <a:t>4) Furthermore, the technological examination showed that the preserved fragments were created in a unified manner and the product of one workshop, as evinced by:</a:t>
            </a:r>
            <a:r>
              <a:rPr lang="fr-FR" sz="1600" dirty="0"/>
              <a:t> </a:t>
            </a:r>
            <a:r>
              <a:rPr lang="en-US" sz="1600" dirty="0"/>
              <a:t> </a:t>
            </a:r>
            <a:endParaRPr lang="fr-FR" sz="1600" dirty="0"/>
          </a:p>
          <a:p>
            <a:pPr marL="285750" indent="-285750">
              <a:buFont typeface="Arial" panose="020B0604020202020204" pitchFamily="34" charset="0"/>
              <a:buChar char="•"/>
            </a:pPr>
            <a:r>
              <a:rPr lang="en-US" sz="1600" dirty="0"/>
              <a:t>Unified production of the lost wax model with similarly thin and even wall thicknesses</a:t>
            </a:r>
          </a:p>
          <a:p>
            <a:pPr marL="285750" indent="-285750">
              <a:buFont typeface="Arial" panose="020B0604020202020204" pitchFamily="34" charset="0"/>
              <a:buChar char="•"/>
            </a:pPr>
            <a:r>
              <a:rPr lang="en-US" sz="1600" dirty="0"/>
              <a:t>Similarity in the kind and quantity of casting defects (usual in the Roman period) and their repair</a:t>
            </a:r>
          </a:p>
          <a:p>
            <a:pPr marL="285750" indent="-285750">
              <a:buFont typeface="Arial" panose="020B0604020202020204" pitchFamily="34" charset="0"/>
              <a:buChar char="•"/>
            </a:pPr>
            <a:r>
              <a:rPr lang="en-US" sz="1600" dirty="0"/>
              <a:t>Same alloy</a:t>
            </a:r>
          </a:p>
          <a:p>
            <a:pPr marL="285750" indent="-285750">
              <a:buFont typeface="Arial" panose="020B0604020202020204" pitchFamily="34" charset="0"/>
              <a:buChar char="•"/>
            </a:pPr>
            <a:r>
              <a:rPr lang="en-US" sz="1600" dirty="0"/>
              <a:t>Same variant of flow fusion-welding over more than 3+ m of linear joins</a:t>
            </a:r>
            <a:endParaRPr lang="fr-FR" sz="1600" dirty="0"/>
          </a:p>
        </p:txBody>
      </p:sp>
      <p:grpSp>
        <p:nvGrpSpPr>
          <p:cNvPr id="25" name="Group 24">
            <a:extLst>
              <a:ext uri="{FF2B5EF4-FFF2-40B4-BE49-F238E27FC236}">
                <a16:creationId xmlns:a16="http://schemas.microsoft.com/office/drawing/2014/main" id="{1FB0B94E-4EED-4121-9124-984C40BE9560}"/>
              </a:ext>
            </a:extLst>
          </p:cNvPr>
          <p:cNvGrpSpPr/>
          <p:nvPr/>
        </p:nvGrpSpPr>
        <p:grpSpPr>
          <a:xfrm>
            <a:off x="338448" y="5889466"/>
            <a:ext cx="11235886" cy="884597"/>
            <a:chOff x="338448" y="5889466"/>
            <a:chExt cx="11235886" cy="884597"/>
          </a:xfrm>
        </p:grpSpPr>
        <p:sp>
          <p:nvSpPr>
            <p:cNvPr id="28" name="TextBox 4">
              <a:extLst>
                <a:ext uri="{FF2B5EF4-FFF2-40B4-BE49-F238E27FC236}">
                  <a16:creationId xmlns:a16="http://schemas.microsoft.com/office/drawing/2014/main" id="{8AB024B7-44BF-41B9-A432-B19BA42DF08D}"/>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29" name="Group 28">
              <a:extLst>
                <a:ext uri="{FF2B5EF4-FFF2-40B4-BE49-F238E27FC236}">
                  <a16:creationId xmlns:a16="http://schemas.microsoft.com/office/drawing/2014/main" id="{5277D4ED-21CF-4F62-819E-389F2638C1F9}"/>
                </a:ext>
              </a:extLst>
            </p:cNvPr>
            <p:cNvGrpSpPr/>
            <p:nvPr/>
          </p:nvGrpSpPr>
          <p:grpSpPr>
            <a:xfrm>
              <a:off x="769222" y="5889466"/>
              <a:ext cx="10805112" cy="884597"/>
              <a:chOff x="769222" y="5889466"/>
              <a:chExt cx="10805112" cy="884597"/>
            </a:xfrm>
          </p:grpSpPr>
          <p:sp>
            <p:nvSpPr>
              <p:cNvPr id="30" name="Rectangle 29">
                <a:extLst>
                  <a:ext uri="{FF2B5EF4-FFF2-40B4-BE49-F238E27FC236}">
                    <a16:creationId xmlns:a16="http://schemas.microsoft.com/office/drawing/2014/main" id="{8221F8AA-0FAD-4C33-AF01-AB71FA555F2D}"/>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12">
                <a:extLst>
                  <a:ext uri="{FF2B5EF4-FFF2-40B4-BE49-F238E27FC236}">
                    <a16:creationId xmlns:a16="http://schemas.microsoft.com/office/drawing/2014/main" id="{78D85F20-A74A-4561-A3A6-ADC7EA35E12F}"/>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5067FDD-7E62-4C42-A383-8D69521E5FDE}"/>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5FA4510-9379-455C-A67B-DDD2CEE47883}"/>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19">
                <a:extLst>
                  <a:ext uri="{FF2B5EF4-FFF2-40B4-BE49-F238E27FC236}">
                    <a16:creationId xmlns:a16="http://schemas.microsoft.com/office/drawing/2014/main" id="{9033EC0E-0B45-492A-A14B-ADAEACD4750C}"/>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20">
                <a:extLst>
                  <a:ext uri="{FF2B5EF4-FFF2-40B4-BE49-F238E27FC236}">
                    <a16:creationId xmlns:a16="http://schemas.microsoft.com/office/drawing/2014/main" id="{FA420C60-42E1-4FBC-899A-A1D16CAB7FFD}"/>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21">
                <a:extLst>
                  <a:ext uri="{FF2B5EF4-FFF2-40B4-BE49-F238E27FC236}">
                    <a16:creationId xmlns:a16="http://schemas.microsoft.com/office/drawing/2014/main" id="{C9D8E52F-AB3F-455C-8541-69C2755FB9A4}"/>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23">
                <a:extLst>
                  <a:ext uri="{FF2B5EF4-FFF2-40B4-BE49-F238E27FC236}">
                    <a16:creationId xmlns:a16="http://schemas.microsoft.com/office/drawing/2014/main" id="{69D7A329-9EF2-4D09-9999-9D10972E1A51}"/>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5" name="TextBox 24">
                <a:extLst>
                  <a:ext uri="{FF2B5EF4-FFF2-40B4-BE49-F238E27FC236}">
                    <a16:creationId xmlns:a16="http://schemas.microsoft.com/office/drawing/2014/main" id="{0BB48FC4-69A8-4793-9E3B-A0FE2093AD64}"/>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56" name="TextBox 25">
                <a:extLst>
                  <a:ext uri="{FF2B5EF4-FFF2-40B4-BE49-F238E27FC236}">
                    <a16:creationId xmlns:a16="http://schemas.microsoft.com/office/drawing/2014/main" id="{DDDA89F1-13D5-4F87-913C-9611CB14D7E7}"/>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57" name="TextBox 28">
                <a:extLst>
                  <a:ext uri="{FF2B5EF4-FFF2-40B4-BE49-F238E27FC236}">
                    <a16:creationId xmlns:a16="http://schemas.microsoft.com/office/drawing/2014/main" id="{F3A06CDF-7610-44CA-B67C-44484FE6787E}"/>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58" name="TextBox 30">
                <a:extLst>
                  <a:ext uri="{FF2B5EF4-FFF2-40B4-BE49-F238E27FC236}">
                    <a16:creationId xmlns:a16="http://schemas.microsoft.com/office/drawing/2014/main" id="{DD29355C-152F-4A25-B7DC-CF9759756335}"/>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59" name="TextBox 32">
                <a:extLst>
                  <a:ext uri="{FF2B5EF4-FFF2-40B4-BE49-F238E27FC236}">
                    <a16:creationId xmlns:a16="http://schemas.microsoft.com/office/drawing/2014/main" id="{7A120C8D-1412-40B9-B7F8-F748C1960A5B}"/>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60" name="TextBox 25">
                <a:extLst>
                  <a:ext uri="{FF2B5EF4-FFF2-40B4-BE49-F238E27FC236}">
                    <a16:creationId xmlns:a16="http://schemas.microsoft.com/office/drawing/2014/main" id="{8FD3FD7C-FDB1-447E-9FD1-AEB902E4506A}"/>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61" name="Straight Arrow Connector 19">
                <a:extLst>
                  <a:ext uri="{FF2B5EF4-FFF2-40B4-BE49-F238E27FC236}">
                    <a16:creationId xmlns:a16="http://schemas.microsoft.com/office/drawing/2014/main" id="{3C50B3DC-E71B-4913-BDFB-C177C2E46E6D}"/>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19">
                <a:extLst>
                  <a:ext uri="{FF2B5EF4-FFF2-40B4-BE49-F238E27FC236}">
                    <a16:creationId xmlns:a16="http://schemas.microsoft.com/office/drawing/2014/main" id="{41E338A9-62A0-424F-BA86-632C4569BF32}"/>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3" name="TextBox 32">
                <a:extLst>
                  <a:ext uri="{FF2B5EF4-FFF2-40B4-BE49-F238E27FC236}">
                    <a16:creationId xmlns:a16="http://schemas.microsoft.com/office/drawing/2014/main" id="{55BF99D9-1CF5-4445-9310-E54D73F2D356}"/>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64" name="Straight Arrow Connector 16">
                <a:extLst>
                  <a:ext uri="{FF2B5EF4-FFF2-40B4-BE49-F238E27FC236}">
                    <a16:creationId xmlns:a16="http://schemas.microsoft.com/office/drawing/2014/main" id="{6F524916-2721-4519-B28B-F711F00F5492}"/>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5" name="TextBox 24">
                <a:extLst>
                  <a:ext uri="{FF2B5EF4-FFF2-40B4-BE49-F238E27FC236}">
                    <a16:creationId xmlns:a16="http://schemas.microsoft.com/office/drawing/2014/main" id="{4F3EF684-8E8D-48B8-94DE-BEF78EE25A52}"/>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66" name="Straight Arrow Connector 23">
                <a:extLst>
                  <a:ext uri="{FF2B5EF4-FFF2-40B4-BE49-F238E27FC236}">
                    <a16:creationId xmlns:a16="http://schemas.microsoft.com/office/drawing/2014/main" id="{057A1740-F689-4C04-8119-82468DC8403A}"/>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7" name="TextBox 4">
                <a:extLst>
                  <a:ext uri="{FF2B5EF4-FFF2-40B4-BE49-F238E27FC236}">
                    <a16:creationId xmlns:a16="http://schemas.microsoft.com/office/drawing/2014/main" id="{7DF8F612-A6F8-4F75-A478-CC7F34AD16E1}"/>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68" name="TextBox 24">
                <a:extLst>
                  <a:ext uri="{FF2B5EF4-FFF2-40B4-BE49-F238E27FC236}">
                    <a16:creationId xmlns:a16="http://schemas.microsoft.com/office/drawing/2014/main" id="{22F70932-ACE1-4396-AA77-8A7B85817700}"/>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69" name="Straight Arrow Connector 19">
                <a:extLst>
                  <a:ext uri="{FF2B5EF4-FFF2-40B4-BE49-F238E27FC236}">
                    <a16:creationId xmlns:a16="http://schemas.microsoft.com/office/drawing/2014/main" id="{D6558C77-1843-421C-AE55-DB62513E1F51}"/>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0" name="TextBox 25">
                <a:extLst>
                  <a:ext uri="{FF2B5EF4-FFF2-40B4-BE49-F238E27FC236}">
                    <a16:creationId xmlns:a16="http://schemas.microsoft.com/office/drawing/2014/main" id="{EE6FEE7D-2D96-425A-A3E5-851A70913BC1}"/>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71" name="Straight Arrow Connector 19">
                <a:extLst>
                  <a:ext uri="{FF2B5EF4-FFF2-40B4-BE49-F238E27FC236}">
                    <a16:creationId xmlns:a16="http://schemas.microsoft.com/office/drawing/2014/main" id="{1D8F8108-BD07-4155-B37A-718F4C7E2DA0}"/>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2" name="TextBox 25">
                <a:extLst>
                  <a:ext uri="{FF2B5EF4-FFF2-40B4-BE49-F238E27FC236}">
                    <a16:creationId xmlns:a16="http://schemas.microsoft.com/office/drawing/2014/main" id="{D5B19711-73B1-4FF6-9E85-7D4B4B417870}"/>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73" name="Straight Arrow Connector 19">
                <a:extLst>
                  <a:ext uri="{FF2B5EF4-FFF2-40B4-BE49-F238E27FC236}">
                    <a16:creationId xmlns:a16="http://schemas.microsoft.com/office/drawing/2014/main" id="{F837F793-91F1-4A8C-A1AC-090009DA4F0B}"/>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19">
                <a:extLst>
                  <a:ext uri="{FF2B5EF4-FFF2-40B4-BE49-F238E27FC236}">
                    <a16:creationId xmlns:a16="http://schemas.microsoft.com/office/drawing/2014/main" id="{E7DA2D7C-6D40-41AD-B7C0-054805DD490D}"/>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28">
                <a:extLst>
                  <a:ext uri="{FF2B5EF4-FFF2-40B4-BE49-F238E27FC236}">
                    <a16:creationId xmlns:a16="http://schemas.microsoft.com/office/drawing/2014/main" id="{A4490F9D-119D-4FBD-B356-2016F642C064}"/>
                  </a:ext>
                </a:extLst>
              </p:cNvPr>
              <p:cNvSpPr txBox="1"/>
              <p:nvPr/>
            </p:nvSpPr>
            <p:spPr>
              <a:xfrm>
                <a:off x="8203035" y="5958533"/>
                <a:ext cx="1493365" cy="553998"/>
              </a:xfrm>
              <a:prstGeom prst="rect">
                <a:avLst/>
              </a:prstGeom>
            </p:spPr>
            <p:txBody>
              <a:bodyPr rtlCol="0">
                <a:spAutoFit/>
              </a:bodyPr>
              <a:lstStyle/>
              <a:p>
                <a:pPr algn="ctr"/>
                <a:r>
                  <a:rPr lang="en-US" sz="1000" dirty="0">
                    <a:solidFill>
                      <a:srgbClr val="FF0000"/>
                    </a:solidFill>
                    <a:latin typeface="Calibri"/>
                  </a:rPr>
                  <a:t>Summary of </a:t>
                </a:r>
              </a:p>
              <a:p>
                <a:pPr algn="ctr"/>
                <a:r>
                  <a:rPr lang="en-US" sz="1000" dirty="0">
                    <a:solidFill>
                      <a:srgbClr val="FF0000"/>
                    </a:solidFill>
                    <a:latin typeface="Calibri"/>
                  </a:rPr>
                  <a:t>findings </a:t>
                </a:r>
              </a:p>
              <a:p>
                <a:pPr algn="ctr"/>
                <a:endParaRPr lang="en-US" sz="1000" dirty="0">
                  <a:latin typeface="Calibri"/>
                </a:endParaRPr>
              </a:p>
            </p:txBody>
          </p:sp>
          <p:sp>
            <p:nvSpPr>
              <p:cNvPr id="76" name="TextBox 28">
                <a:extLst>
                  <a:ext uri="{FF2B5EF4-FFF2-40B4-BE49-F238E27FC236}">
                    <a16:creationId xmlns:a16="http://schemas.microsoft.com/office/drawing/2014/main" id="{D490E5E9-3437-48D4-BA74-DEADDCFF5606}"/>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2809852" y="2643182"/>
            <a:ext cx="7858148" cy="1571636"/>
          </a:xfrm>
          <a:prstGeom prst="rect">
            <a:avLst/>
          </a:prstGeom>
        </p:spPr>
        <p:txBody>
          <a:bodyPr vert="horz" lIns="91440" tIns="45720" rIns="91440" bIns="45720" rtlCol="0" anchor="t">
            <a:normAutofit/>
          </a:bodyPr>
          <a:lstStyle/>
          <a:p>
            <a:pPr lvl="0">
              <a:spcBef>
                <a:spcPct val="20000"/>
              </a:spcBef>
              <a:defRPr/>
            </a:pPr>
            <a:endParaRPr lang="fr-FR" sz="3200" dirty="0">
              <a:solidFill>
                <a:schemeClr val="tx1">
                  <a:tint val="75000"/>
                </a:schemeClr>
              </a:solidFill>
            </a:endParaRPr>
          </a:p>
        </p:txBody>
      </p:sp>
      <p:sp>
        <p:nvSpPr>
          <p:cNvPr id="2" name="Rectangle 1"/>
          <p:cNvSpPr/>
          <p:nvPr/>
        </p:nvSpPr>
        <p:spPr>
          <a:xfrm>
            <a:off x="1127449" y="1002340"/>
            <a:ext cx="9194750" cy="4462760"/>
          </a:xfrm>
          <a:prstGeom prst="rect">
            <a:avLst/>
          </a:prstGeom>
        </p:spPr>
        <p:txBody>
          <a:bodyPr wrap="square">
            <a:spAutoFit/>
          </a:bodyPr>
          <a:lstStyle/>
          <a:p>
            <a:r>
              <a:rPr lang="en-US" dirty="0"/>
              <a:t>The </a:t>
            </a:r>
            <a:r>
              <a:rPr lang="fr-FR" dirty="0"/>
              <a:t>musée des Beaux Arts et d'Archéologie de Vienne </a:t>
            </a:r>
            <a:r>
              <a:rPr lang="en-US" dirty="0"/>
              <a:t>coordinated the whole operation. The C2RMF took charge of developing, setting up and carrying out all the examinations and analyses. The restoration project was conducted by the CREAM of Vienne (Center for Restoration and Municipal Archaeological Studies). The objectives and issues of the restoration project were determined and discussed collegially by the three partners.</a:t>
            </a:r>
          </a:p>
          <a:p>
            <a:r>
              <a:rPr lang="en-GB" i="1" dirty="0"/>
              <a:t>Photography</a:t>
            </a:r>
            <a:r>
              <a:rPr lang="en-GB" dirty="0"/>
              <a:t> The photographs were taken by the C2RMF studios using a hi-resolution Hasselblad numerical camera.</a:t>
            </a:r>
            <a:endParaRPr lang="en-US" dirty="0"/>
          </a:p>
          <a:p>
            <a:r>
              <a:rPr lang="en-GB" i="1" dirty="0"/>
              <a:t>X-ray Radiography </a:t>
            </a:r>
            <a:r>
              <a:rPr lang="en-GB" dirty="0"/>
              <a:t>All radiographic imaging</a:t>
            </a:r>
            <a:r>
              <a:rPr lang="en-GB" i="1" dirty="0"/>
              <a:t> </a:t>
            </a:r>
            <a:r>
              <a:rPr lang="en-GB" dirty="0"/>
              <a:t>was done at the C2RMF using a </a:t>
            </a:r>
            <a:r>
              <a:rPr lang="en-GB" dirty="0" err="1"/>
              <a:t>Isovolt</a:t>
            </a:r>
            <a:r>
              <a:rPr lang="en-GB" dirty="0"/>
              <a:t> 420 kV X-ray tube.</a:t>
            </a:r>
            <a:endParaRPr lang="en-US" dirty="0"/>
          </a:p>
          <a:p>
            <a:r>
              <a:rPr lang="en-GB" i="1" dirty="0"/>
              <a:t>Bulk metal analyses by atomic emission spectrometry (ICP-AES)</a:t>
            </a:r>
            <a:r>
              <a:rPr lang="en-GB" dirty="0"/>
              <a:t> Drillings and analyses were done at the C2RMF using a Perkin-Elmer Optima 3000 SC spectrometer. A protocol developed specifically for elemental analysis of cultural heritage copper-based artefacts has been used (Bourgarit and Mille 2003). </a:t>
            </a:r>
            <a:endParaRPr lang="en-US" dirty="0"/>
          </a:p>
          <a:p>
            <a:r>
              <a:rPr lang="en-GB" i="1" dirty="0"/>
              <a:t>3D scanning and reconstruction</a:t>
            </a:r>
            <a:r>
              <a:rPr lang="en-GB" dirty="0"/>
              <a:t> </a:t>
            </a:r>
            <a:r>
              <a:rPr lang="en-US" dirty="0"/>
              <a:t>were done by </a:t>
            </a:r>
            <a:r>
              <a:rPr lang="en-US" dirty="0" err="1"/>
              <a:t>Archeovision</a:t>
            </a:r>
            <a:r>
              <a:rPr lang="en-US" dirty="0"/>
              <a:t>, using </a:t>
            </a:r>
            <a:r>
              <a:rPr lang="en-US" dirty="0" err="1"/>
              <a:t>lasergrammetry</a:t>
            </a:r>
            <a:r>
              <a:rPr lang="en-US" dirty="0"/>
              <a:t> and 3D modeling</a:t>
            </a:r>
          </a:p>
          <a:p>
            <a:endParaRPr lang="fr-FR" sz="1400" i="1" dirty="0"/>
          </a:p>
        </p:txBody>
      </p:sp>
      <p:sp>
        <p:nvSpPr>
          <p:cNvPr id="5" name="Rectangle 4"/>
          <p:cNvSpPr/>
          <p:nvPr/>
        </p:nvSpPr>
        <p:spPr>
          <a:xfrm>
            <a:off x="695401" y="226982"/>
            <a:ext cx="3930834" cy="369332"/>
          </a:xfrm>
          <a:prstGeom prst="rect">
            <a:avLst/>
          </a:prstGeom>
        </p:spPr>
        <p:txBody>
          <a:bodyPr wrap="square">
            <a:spAutoFit/>
          </a:bodyPr>
          <a:lstStyle/>
          <a:p>
            <a:pPr lvl="0">
              <a:spcBef>
                <a:spcPct val="20000"/>
              </a:spcBef>
              <a:defRPr/>
            </a:pPr>
            <a:r>
              <a:rPr lang="fr-FR" b="1" dirty="0">
                <a:solidFill>
                  <a:sysClr val="windowText" lastClr="000000"/>
                </a:solidFill>
              </a:rPr>
              <a:t>Synopsis of </a:t>
            </a:r>
            <a:r>
              <a:rPr lang="fr-FR" b="1" dirty="0" err="1">
                <a:solidFill>
                  <a:sysClr val="windowText" lastClr="000000"/>
                </a:solidFill>
              </a:rPr>
              <a:t>technical</a:t>
            </a:r>
            <a:r>
              <a:rPr lang="fr-FR" b="1" dirty="0">
                <a:solidFill>
                  <a:sysClr val="windowText" lastClr="000000"/>
                </a:solidFill>
              </a:rPr>
              <a:t> </a:t>
            </a:r>
            <a:r>
              <a:rPr lang="fr-FR" b="1" dirty="0" err="1">
                <a:solidFill>
                  <a:sysClr val="windowText" lastClr="000000"/>
                </a:solidFill>
              </a:rPr>
              <a:t>parameters</a:t>
            </a:r>
            <a:endParaRPr lang="fr-FR" b="1" dirty="0">
              <a:solidFill>
                <a:sysClr val="windowText" lastClr="000000"/>
              </a:solidFill>
            </a:endParaRPr>
          </a:p>
        </p:txBody>
      </p:sp>
      <p:grpSp>
        <p:nvGrpSpPr>
          <p:cNvPr id="30" name="Group 29">
            <a:extLst>
              <a:ext uri="{FF2B5EF4-FFF2-40B4-BE49-F238E27FC236}">
                <a16:creationId xmlns:a16="http://schemas.microsoft.com/office/drawing/2014/main" id="{14731428-0D47-4F02-A138-EBB1A56BC20B}"/>
              </a:ext>
            </a:extLst>
          </p:cNvPr>
          <p:cNvGrpSpPr/>
          <p:nvPr/>
        </p:nvGrpSpPr>
        <p:grpSpPr>
          <a:xfrm>
            <a:off x="338448" y="5889466"/>
            <a:ext cx="11235886" cy="884597"/>
            <a:chOff x="338448" y="5889466"/>
            <a:chExt cx="11235886" cy="884597"/>
          </a:xfrm>
        </p:grpSpPr>
        <p:sp>
          <p:nvSpPr>
            <p:cNvPr id="31" name="TextBox 4">
              <a:extLst>
                <a:ext uri="{FF2B5EF4-FFF2-40B4-BE49-F238E27FC236}">
                  <a16:creationId xmlns:a16="http://schemas.microsoft.com/office/drawing/2014/main" id="{9AF5B9D4-E53D-47E0-B652-95EA6B099626}"/>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32" name="Group 31">
              <a:extLst>
                <a:ext uri="{FF2B5EF4-FFF2-40B4-BE49-F238E27FC236}">
                  <a16:creationId xmlns:a16="http://schemas.microsoft.com/office/drawing/2014/main" id="{B914B06D-81DC-4704-8508-2245E00F7A9B}"/>
                </a:ext>
              </a:extLst>
            </p:cNvPr>
            <p:cNvGrpSpPr/>
            <p:nvPr/>
          </p:nvGrpSpPr>
          <p:grpSpPr>
            <a:xfrm>
              <a:off x="769222" y="5889466"/>
              <a:ext cx="10805112" cy="884597"/>
              <a:chOff x="769222" y="5889466"/>
              <a:chExt cx="10805112" cy="884597"/>
            </a:xfrm>
          </p:grpSpPr>
          <p:sp>
            <p:nvSpPr>
              <p:cNvPr id="33" name="Rectangle 32">
                <a:extLst>
                  <a:ext uri="{FF2B5EF4-FFF2-40B4-BE49-F238E27FC236}">
                    <a16:creationId xmlns:a16="http://schemas.microsoft.com/office/drawing/2014/main" id="{130F6DCA-BD19-46F3-B3CC-931D72541051}"/>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12">
                <a:extLst>
                  <a:ext uri="{FF2B5EF4-FFF2-40B4-BE49-F238E27FC236}">
                    <a16:creationId xmlns:a16="http://schemas.microsoft.com/office/drawing/2014/main" id="{AFE0B503-ED90-4F3A-8F3E-F08828581607}"/>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95AE9B0-3C59-4697-9D4E-76876AE917B1}"/>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9CB3044-1FD4-4532-87EB-4439D62E798E}"/>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19">
                <a:extLst>
                  <a:ext uri="{FF2B5EF4-FFF2-40B4-BE49-F238E27FC236}">
                    <a16:creationId xmlns:a16="http://schemas.microsoft.com/office/drawing/2014/main" id="{33226BEF-12A3-4CCF-8C25-9CB51008D637}"/>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20">
                <a:extLst>
                  <a:ext uri="{FF2B5EF4-FFF2-40B4-BE49-F238E27FC236}">
                    <a16:creationId xmlns:a16="http://schemas.microsoft.com/office/drawing/2014/main" id="{D695A6DA-800E-47A6-979F-954D1D8C4AB7}"/>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21">
                <a:extLst>
                  <a:ext uri="{FF2B5EF4-FFF2-40B4-BE49-F238E27FC236}">
                    <a16:creationId xmlns:a16="http://schemas.microsoft.com/office/drawing/2014/main" id="{F66EAC9B-4312-43DE-9D07-A27030ED72D2}"/>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23">
                <a:extLst>
                  <a:ext uri="{FF2B5EF4-FFF2-40B4-BE49-F238E27FC236}">
                    <a16:creationId xmlns:a16="http://schemas.microsoft.com/office/drawing/2014/main" id="{A530961E-329D-456B-AEFF-F24D0491BC63}"/>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4" name="TextBox 24">
                <a:extLst>
                  <a:ext uri="{FF2B5EF4-FFF2-40B4-BE49-F238E27FC236}">
                    <a16:creationId xmlns:a16="http://schemas.microsoft.com/office/drawing/2014/main" id="{D7C00A1D-7833-49B0-840A-2233640241F1}"/>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45" name="TextBox 25">
                <a:extLst>
                  <a:ext uri="{FF2B5EF4-FFF2-40B4-BE49-F238E27FC236}">
                    <a16:creationId xmlns:a16="http://schemas.microsoft.com/office/drawing/2014/main" id="{228951E3-B7B7-4DA6-B22F-B38DAB069F3A}"/>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46" name="TextBox 28">
                <a:extLst>
                  <a:ext uri="{FF2B5EF4-FFF2-40B4-BE49-F238E27FC236}">
                    <a16:creationId xmlns:a16="http://schemas.microsoft.com/office/drawing/2014/main" id="{9AAB958E-EACC-45F3-8B7D-0F0BC1358A67}"/>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47" name="TextBox 30">
                <a:extLst>
                  <a:ext uri="{FF2B5EF4-FFF2-40B4-BE49-F238E27FC236}">
                    <a16:creationId xmlns:a16="http://schemas.microsoft.com/office/drawing/2014/main" id="{176300A9-21F8-4D7D-BD97-A539A572800D}"/>
                  </a:ext>
                </a:extLst>
              </p:cNvPr>
              <p:cNvSpPr txBox="1"/>
              <p:nvPr/>
            </p:nvSpPr>
            <p:spPr>
              <a:xfrm>
                <a:off x="9191556" y="5966800"/>
                <a:ext cx="936892" cy="400110"/>
              </a:xfrm>
              <a:prstGeom prst="rect">
                <a:avLst/>
              </a:prstGeom>
            </p:spPr>
            <p:txBody>
              <a:bodyPr wrap="square" rtlCol="0">
                <a:spAutoFit/>
              </a:bodyPr>
              <a:lstStyle/>
              <a:p>
                <a:pPr algn="ctr"/>
                <a:r>
                  <a:rPr lang="en-US" sz="1000" dirty="0">
                    <a:solidFill>
                      <a:srgbClr val="FF0000"/>
                    </a:solidFill>
                    <a:latin typeface="Calibri"/>
                  </a:rPr>
                  <a:t>Technical parameters</a:t>
                </a:r>
              </a:p>
            </p:txBody>
          </p:sp>
          <p:sp>
            <p:nvSpPr>
              <p:cNvPr id="48" name="TextBox 32">
                <a:extLst>
                  <a:ext uri="{FF2B5EF4-FFF2-40B4-BE49-F238E27FC236}">
                    <a16:creationId xmlns:a16="http://schemas.microsoft.com/office/drawing/2014/main" id="{F9C2F31C-0907-41B7-AA0D-C0324353A976}"/>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49" name="TextBox 25">
                <a:extLst>
                  <a:ext uri="{FF2B5EF4-FFF2-40B4-BE49-F238E27FC236}">
                    <a16:creationId xmlns:a16="http://schemas.microsoft.com/office/drawing/2014/main" id="{40B3166E-618E-4950-811E-1F519F0B6A5B}"/>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50" name="Straight Arrow Connector 19">
                <a:extLst>
                  <a:ext uri="{FF2B5EF4-FFF2-40B4-BE49-F238E27FC236}">
                    <a16:creationId xmlns:a16="http://schemas.microsoft.com/office/drawing/2014/main" id="{64892B2C-90FE-4389-A51B-496E95D5240A}"/>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19">
                <a:extLst>
                  <a:ext uri="{FF2B5EF4-FFF2-40B4-BE49-F238E27FC236}">
                    <a16:creationId xmlns:a16="http://schemas.microsoft.com/office/drawing/2014/main" id="{88D5D9AF-C7FE-4DAD-B553-404B1C22419A}"/>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Box 32">
                <a:extLst>
                  <a:ext uri="{FF2B5EF4-FFF2-40B4-BE49-F238E27FC236}">
                    <a16:creationId xmlns:a16="http://schemas.microsoft.com/office/drawing/2014/main" id="{B9470F69-2D7F-434E-9517-448B52AEDD92}"/>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53" name="Straight Arrow Connector 16">
                <a:extLst>
                  <a:ext uri="{FF2B5EF4-FFF2-40B4-BE49-F238E27FC236}">
                    <a16:creationId xmlns:a16="http://schemas.microsoft.com/office/drawing/2014/main" id="{4D5E83E1-BC5C-4313-B16D-85A2767B869C}"/>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TextBox 24">
                <a:extLst>
                  <a:ext uri="{FF2B5EF4-FFF2-40B4-BE49-F238E27FC236}">
                    <a16:creationId xmlns:a16="http://schemas.microsoft.com/office/drawing/2014/main" id="{E8A77ADA-1E6C-42A4-96C1-5822A2F00FEB}"/>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78" name="Straight Arrow Connector 23">
                <a:extLst>
                  <a:ext uri="{FF2B5EF4-FFF2-40B4-BE49-F238E27FC236}">
                    <a16:creationId xmlns:a16="http://schemas.microsoft.com/office/drawing/2014/main" id="{3433A6E5-4C64-43A6-8F14-09F3CE0DC1D8}"/>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4">
                <a:extLst>
                  <a:ext uri="{FF2B5EF4-FFF2-40B4-BE49-F238E27FC236}">
                    <a16:creationId xmlns:a16="http://schemas.microsoft.com/office/drawing/2014/main" id="{AC9335BC-38E9-4A5E-8B6E-BE260F45FAEC}"/>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80" name="TextBox 24">
                <a:extLst>
                  <a:ext uri="{FF2B5EF4-FFF2-40B4-BE49-F238E27FC236}">
                    <a16:creationId xmlns:a16="http://schemas.microsoft.com/office/drawing/2014/main" id="{2DA93894-ECB1-4E69-B07B-22CB6C612115}"/>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1" name="Straight Arrow Connector 19">
                <a:extLst>
                  <a:ext uri="{FF2B5EF4-FFF2-40B4-BE49-F238E27FC236}">
                    <a16:creationId xmlns:a16="http://schemas.microsoft.com/office/drawing/2014/main" id="{FBE1C1BE-91B0-49B8-A53C-D214700ABC6D}"/>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2" name="TextBox 25">
                <a:extLst>
                  <a:ext uri="{FF2B5EF4-FFF2-40B4-BE49-F238E27FC236}">
                    <a16:creationId xmlns:a16="http://schemas.microsoft.com/office/drawing/2014/main" id="{82583F1B-0965-4C89-80A0-812E021B4B20}"/>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83" name="Straight Arrow Connector 19">
                <a:extLst>
                  <a:ext uri="{FF2B5EF4-FFF2-40B4-BE49-F238E27FC236}">
                    <a16:creationId xmlns:a16="http://schemas.microsoft.com/office/drawing/2014/main" id="{5768ACC2-687F-4C95-9B73-D6E1558A5D0F}"/>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4" name="TextBox 25">
                <a:extLst>
                  <a:ext uri="{FF2B5EF4-FFF2-40B4-BE49-F238E27FC236}">
                    <a16:creationId xmlns:a16="http://schemas.microsoft.com/office/drawing/2014/main" id="{B0C8C627-E212-40E3-8E1D-8D106241B0DD}"/>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85" name="Straight Arrow Connector 19">
                <a:extLst>
                  <a:ext uri="{FF2B5EF4-FFF2-40B4-BE49-F238E27FC236}">
                    <a16:creationId xmlns:a16="http://schemas.microsoft.com/office/drawing/2014/main" id="{D9E19231-6072-4C2C-8AC4-BE9FE510A82C}"/>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19">
                <a:extLst>
                  <a:ext uri="{FF2B5EF4-FFF2-40B4-BE49-F238E27FC236}">
                    <a16:creationId xmlns:a16="http://schemas.microsoft.com/office/drawing/2014/main" id="{B90BF117-43B8-4B37-BDF0-60BA21980BEB}"/>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7" name="TextBox 28">
                <a:extLst>
                  <a:ext uri="{FF2B5EF4-FFF2-40B4-BE49-F238E27FC236}">
                    <a16:creationId xmlns:a16="http://schemas.microsoft.com/office/drawing/2014/main" id="{C0F746AA-2C56-41FF-B8F9-8B83F398C8A7}"/>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88" name="TextBox 28">
                <a:extLst>
                  <a:ext uri="{FF2B5EF4-FFF2-40B4-BE49-F238E27FC236}">
                    <a16:creationId xmlns:a16="http://schemas.microsoft.com/office/drawing/2014/main" id="{EF86CBA0-D2EE-4055-90E7-3AF29A5C0089}"/>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99A0-D857-4A0C-B755-2C807B4BE248}"/>
              </a:ext>
            </a:extLst>
          </p:cNvPr>
          <p:cNvSpPr>
            <a:spLocks noGrp="1"/>
          </p:cNvSpPr>
          <p:nvPr>
            <p:ph type="title"/>
          </p:nvPr>
        </p:nvSpPr>
        <p:spPr>
          <a:xfrm>
            <a:off x="479376" y="287006"/>
            <a:ext cx="3682752" cy="490066"/>
          </a:xfrm>
        </p:spPr>
        <p:txBody>
          <a:bodyPr>
            <a:normAutofit/>
          </a:bodyPr>
          <a:lstStyle/>
          <a:p>
            <a:pPr algn="l"/>
            <a:r>
              <a:rPr lang="en-US" sz="1800" b="1" dirty="0">
                <a:latin typeface="+mn-lt"/>
              </a:rPr>
              <a:t>Further Questions</a:t>
            </a:r>
          </a:p>
        </p:txBody>
      </p:sp>
      <p:sp>
        <p:nvSpPr>
          <p:cNvPr id="3" name="Rectangle 2"/>
          <p:cNvSpPr/>
          <p:nvPr/>
        </p:nvSpPr>
        <p:spPr>
          <a:xfrm>
            <a:off x="1888710" y="1702277"/>
            <a:ext cx="7183792" cy="1754326"/>
          </a:xfrm>
          <a:prstGeom prst="rect">
            <a:avLst/>
          </a:prstGeom>
        </p:spPr>
        <p:txBody>
          <a:bodyPr wrap="square">
            <a:spAutoFit/>
          </a:bodyPr>
          <a:lstStyle/>
          <a:p>
            <a:pPr marL="285750" indent="-285750">
              <a:buFont typeface="Arial" panose="020B0604020202020204" pitchFamily="34" charset="0"/>
              <a:buChar char="•"/>
            </a:pPr>
            <a:r>
              <a:rPr lang="en-US" dirty="0"/>
              <a:t>What did the rest of the relief represent? </a:t>
            </a:r>
          </a:p>
          <a:p>
            <a:pPr marL="285750" indent="-285750">
              <a:buFont typeface="Arial" panose="020B0604020202020204" pitchFamily="34" charset="0"/>
              <a:buChar char="•"/>
            </a:pPr>
            <a:r>
              <a:rPr lang="en-US" dirty="0"/>
              <a:t>Were the rivets a distinctive way of securing patches, or commonly used? </a:t>
            </a:r>
            <a:endParaRPr lang="fr-FR" dirty="0"/>
          </a:p>
          <a:p>
            <a:pPr marL="285750" indent="-285750">
              <a:buFont typeface="Arial" panose="020B0604020202020204" pitchFamily="34" charset="0"/>
              <a:buChar char="•"/>
            </a:pPr>
            <a:r>
              <a:rPr lang="en-US" dirty="0"/>
              <a:t>Was the dark patina on the waves deliberate?</a:t>
            </a:r>
            <a:endParaRPr lang="fr-FR" dirty="0"/>
          </a:p>
          <a:p>
            <a:pPr marL="285750" indent="-285750">
              <a:buFont typeface="Arial" panose="020B0604020202020204" pitchFamily="34" charset="0"/>
              <a:buChar char="•"/>
            </a:pPr>
            <a:r>
              <a:rPr lang="en-US" dirty="0"/>
              <a:t>Was the low-tin content (1 to 4%) a common use in Gallo-roman large bronze statues?</a:t>
            </a:r>
            <a:endParaRPr lang="fr-FR" dirty="0"/>
          </a:p>
        </p:txBody>
      </p:sp>
      <p:grpSp>
        <p:nvGrpSpPr>
          <p:cNvPr id="41" name="Group 40">
            <a:extLst>
              <a:ext uri="{FF2B5EF4-FFF2-40B4-BE49-F238E27FC236}">
                <a16:creationId xmlns:a16="http://schemas.microsoft.com/office/drawing/2014/main" id="{EDAED135-D12E-490F-87B3-4B199C940794}"/>
              </a:ext>
            </a:extLst>
          </p:cNvPr>
          <p:cNvGrpSpPr/>
          <p:nvPr/>
        </p:nvGrpSpPr>
        <p:grpSpPr>
          <a:xfrm>
            <a:off x="338448" y="5889466"/>
            <a:ext cx="11235886" cy="884597"/>
            <a:chOff x="338448" y="5889466"/>
            <a:chExt cx="11235886" cy="884597"/>
          </a:xfrm>
        </p:grpSpPr>
        <p:sp>
          <p:nvSpPr>
            <p:cNvPr id="6" name="TextBox 4">
              <a:extLst>
                <a:ext uri="{FF2B5EF4-FFF2-40B4-BE49-F238E27FC236}">
                  <a16:creationId xmlns:a16="http://schemas.microsoft.com/office/drawing/2014/main" id="{6A7BE49F-74A5-42FD-BC57-B387B7A8FC40}"/>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40" name="Group 39">
              <a:extLst>
                <a:ext uri="{FF2B5EF4-FFF2-40B4-BE49-F238E27FC236}">
                  <a16:creationId xmlns:a16="http://schemas.microsoft.com/office/drawing/2014/main" id="{913FAE7A-9926-4FEE-952A-297175F6F705}"/>
                </a:ext>
              </a:extLst>
            </p:cNvPr>
            <p:cNvGrpSpPr/>
            <p:nvPr/>
          </p:nvGrpSpPr>
          <p:grpSpPr>
            <a:xfrm>
              <a:off x="769222" y="5889466"/>
              <a:ext cx="10805112" cy="884597"/>
              <a:chOff x="769222" y="5889466"/>
              <a:chExt cx="10805112" cy="884597"/>
            </a:xfrm>
          </p:grpSpPr>
          <p:sp>
            <p:nvSpPr>
              <p:cNvPr id="14" name="Rectangle 13">
                <a:extLst>
                  <a:ext uri="{FF2B5EF4-FFF2-40B4-BE49-F238E27FC236}">
                    <a16:creationId xmlns:a16="http://schemas.microsoft.com/office/drawing/2014/main" id="{F3DF93DA-3186-477A-89A9-00206FCA40F5}"/>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2">
                <a:extLst>
                  <a:ext uri="{FF2B5EF4-FFF2-40B4-BE49-F238E27FC236}">
                    <a16:creationId xmlns:a16="http://schemas.microsoft.com/office/drawing/2014/main" id="{73389F45-1DB4-4DDB-A159-BE7D47C9EAB0}"/>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1C0B08B-06E7-4587-8325-9E1167D963DD}"/>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1A09DA7-FB69-453D-93CD-D1516CED0A7C}"/>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9">
                <a:extLst>
                  <a:ext uri="{FF2B5EF4-FFF2-40B4-BE49-F238E27FC236}">
                    <a16:creationId xmlns:a16="http://schemas.microsoft.com/office/drawing/2014/main" id="{57C4E591-8566-40BB-BB68-E4A66D629777}"/>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20">
                <a:extLst>
                  <a:ext uri="{FF2B5EF4-FFF2-40B4-BE49-F238E27FC236}">
                    <a16:creationId xmlns:a16="http://schemas.microsoft.com/office/drawing/2014/main" id="{DB095C98-D499-4046-9412-E463A0DF21AE}"/>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21">
                <a:extLst>
                  <a:ext uri="{FF2B5EF4-FFF2-40B4-BE49-F238E27FC236}">
                    <a16:creationId xmlns:a16="http://schemas.microsoft.com/office/drawing/2014/main" id="{08C2ADF6-E5F8-4E61-997F-AD9F3837057A}"/>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3">
                <a:extLst>
                  <a:ext uri="{FF2B5EF4-FFF2-40B4-BE49-F238E27FC236}">
                    <a16:creationId xmlns:a16="http://schemas.microsoft.com/office/drawing/2014/main" id="{7AE1907E-379E-44F2-80B3-2141ABEB7986}"/>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2" name="TextBox 24">
                <a:extLst>
                  <a:ext uri="{FF2B5EF4-FFF2-40B4-BE49-F238E27FC236}">
                    <a16:creationId xmlns:a16="http://schemas.microsoft.com/office/drawing/2014/main" id="{D93FA52F-9A80-4B7B-A354-81EFD7846B93}"/>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23" name="TextBox 25">
                <a:extLst>
                  <a:ext uri="{FF2B5EF4-FFF2-40B4-BE49-F238E27FC236}">
                    <a16:creationId xmlns:a16="http://schemas.microsoft.com/office/drawing/2014/main" id="{CCF09E18-EB0B-4641-9639-38A2EAC8FD51}"/>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24" name="TextBox 28">
                <a:extLst>
                  <a:ext uri="{FF2B5EF4-FFF2-40B4-BE49-F238E27FC236}">
                    <a16:creationId xmlns:a16="http://schemas.microsoft.com/office/drawing/2014/main" id="{EACE66FB-7C93-459A-B912-A3DAAD6723FE}"/>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25" name="TextBox 30">
                <a:extLst>
                  <a:ext uri="{FF2B5EF4-FFF2-40B4-BE49-F238E27FC236}">
                    <a16:creationId xmlns:a16="http://schemas.microsoft.com/office/drawing/2014/main" id="{20681C49-A49F-4B4C-8685-56E2CAC8BBBE}"/>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26" name="TextBox 32">
                <a:extLst>
                  <a:ext uri="{FF2B5EF4-FFF2-40B4-BE49-F238E27FC236}">
                    <a16:creationId xmlns:a16="http://schemas.microsoft.com/office/drawing/2014/main" id="{4E5DC6CC-55FC-445C-B9E8-432973473ED4}"/>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8" name="TextBox 25">
                <a:extLst>
                  <a:ext uri="{FF2B5EF4-FFF2-40B4-BE49-F238E27FC236}">
                    <a16:creationId xmlns:a16="http://schemas.microsoft.com/office/drawing/2014/main" id="{C2C6D2A0-7F49-40A0-81B6-8662A0C792E5}"/>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9" name="Straight Arrow Connector 19">
                <a:extLst>
                  <a:ext uri="{FF2B5EF4-FFF2-40B4-BE49-F238E27FC236}">
                    <a16:creationId xmlns:a16="http://schemas.microsoft.com/office/drawing/2014/main" id="{FC98406F-2BF2-41B2-980B-92E81A7E5971}"/>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9">
                <a:extLst>
                  <a:ext uri="{FF2B5EF4-FFF2-40B4-BE49-F238E27FC236}">
                    <a16:creationId xmlns:a16="http://schemas.microsoft.com/office/drawing/2014/main" id="{EA8AEEF7-1000-4860-B62B-89AC8AEE4A80}"/>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 name="TextBox 32">
                <a:extLst>
                  <a:ext uri="{FF2B5EF4-FFF2-40B4-BE49-F238E27FC236}">
                    <a16:creationId xmlns:a16="http://schemas.microsoft.com/office/drawing/2014/main" id="{07FA0678-860C-4BA7-9C2C-63EC32402420}"/>
                  </a:ext>
                </a:extLst>
              </p:cNvPr>
              <p:cNvSpPr txBox="1"/>
              <p:nvPr/>
            </p:nvSpPr>
            <p:spPr>
              <a:xfrm>
                <a:off x="9894871" y="5983964"/>
                <a:ext cx="920579" cy="400110"/>
              </a:xfrm>
              <a:prstGeom prst="rect">
                <a:avLst/>
              </a:prstGeom>
            </p:spPr>
            <p:txBody>
              <a:bodyPr rtlCol="0">
                <a:spAutoFit/>
              </a:bodyPr>
              <a:lstStyle/>
              <a:p>
                <a:pPr algn="ctr"/>
                <a:r>
                  <a:rPr lang="en-US" sz="1000" dirty="0">
                    <a:solidFill>
                      <a:srgbClr val="FF0000"/>
                    </a:solidFill>
                  </a:rPr>
                  <a:t>Further questions</a:t>
                </a:r>
              </a:p>
            </p:txBody>
          </p:sp>
          <p:cxnSp>
            <p:nvCxnSpPr>
              <p:cNvPr id="13" name="Straight Arrow Connector 16">
                <a:extLst>
                  <a:ext uri="{FF2B5EF4-FFF2-40B4-BE49-F238E27FC236}">
                    <a16:creationId xmlns:a16="http://schemas.microsoft.com/office/drawing/2014/main" id="{2D3C74AE-4445-4D48-B83D-36D8146E34AC}"/>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27" name="TextBox 24">
                <a:extLst>
                  <a:ext uri="{FF2B5EF4-FFF2-40B4-BE49-F238E27FC236}">
                    <a16:creationId xmlns:a16="http://schemas.microsoft.com/office/drawing/2014/main" id="{5730C257-666F-4660-848D-1FDEDFB2819A}"/>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29" name="Straight Arrow Connector 23">
                <a:extLst>
                  <a:ext uri="{FF2B5EF4-FFF2-40B4-BE49-F238E27FC236}">
                    <a16:creationId xmlns:a16="http://schemas.microsoft.com/office/drawing/2014/main" id="{805509B0-F669-4499-86A9-69CFE6875490}"/>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0" name="TextBox 4">
                <a:extLst>
                  <a:ext uri="{FF2B5EF4-FFF2-40B4-BE49-F238E27FC236}">
                    <a16:creationId xmlns:a16="http://schemas.microsoft.com/office/drawing/2014/main" id="{29F19484-493B-499D-A3C7-6B99E2ADBC72}"/>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31" name="TextBox 24">
                <a:extLst>
                  <a:ext uri="{FF2B5EF4-FFF2-40B4-BE49-F238E27FC236}">
                    <a16:creationId xmlns:a16="http://schemas.microsoft.com/office/drawing/2014/main" id="{FBAF6AFD-7D2F-4CF5-8355-F7038E93484A}"/>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32" name="Straight Arrow Connector 19">
                <a:extLst>
                  <a:ext uri="{FF2B5EF4-FFF2-40B4-BE49-F238E27FC236}">
                    <a16:creationId xmlns:a16="http://schemas.microsoft.com/office/drawing/2014/main" id="{B0D17E0F-A7DD-4AF9-B65E-629485A099D0}"/>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3" name="TextBox 25">
                <a:extLst>
                  <a:ext uri="{FF2B5EF4-FFF2-40B4-BE49-F238E27FC236}">
                    <a16:creationId xmlns:a16="http://schemas.microsoft.com/office/drawing/2014/main" id="{05C916C8-3143-4777-86EB-E57CB6B9EDC1}"/>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34" name="Straight Arrow Connector 19">
                <a:extLst>
                  <a:ext uri="{FF2B5EF4-FFF2-40B4-BE49-F238E27FC236}">
                    <a16:creationId xmlns:a16="http://schemas.microsoft.com/office/drawing/2014/main" id="{ABA83501-179E-4585-8660-C4CCD6F82C03}"/>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5" name="TextBox 25">
                <a:extLst>
                  <a:ext uri="{FF2B5EF4-FFF2-40B4-BE49-F238E27FC236}">
                    <a16:creationId xmlns:a16="http://schemas.microsoft.com/office/drawing/2014/main" id="{0070B807-167A-43C9-9892-29C16BFFB3F7}"/>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36" name="Straight Arrow Connector 19">
                <a:extLst>
                  <a:ext uri="{FF2B5EF4-FFF2-40B4-BE49-F238E27FC236}">
                    <a16:creationId xmlns:a16="http://schemas.microsoft.com/office/drawing/2014/main" id="{A032F33B-EE3D-4BAB-8E56-3DB99356B71C}"/>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19">
                <a:extLst>
                  <a:ext uri="{FF2B5EF4-FFF2-40B4-BE49-F238E27FC236}">
                    <a16:creationId xmlns:a16="http://schemas.microsoft.com/office/drawing/2014/main" id="{011BF349-8BC1-4C98-88A7-27E834828EC1}"/>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28">
                <a:extLst>
                  <a:ext uri="{FF2B5EF4-FFF2-40B4-BE49-F238E27FC236}">
                    <a16:creationId xmlns:a16="http://schemas.microsoft.com/office/drawing/2014/main" id="{13907E53-2CB9-488E-AE16-6D58CFEED41B}"/>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39" name="TextBox 28">
                <a:extLst>
                  <a:ext uri="{FF2B5EF4-FFF2-40B4-BE49-F238E27FC236}">
                    <a16:creationId xmlns:a16="http://schemas.microsoft.com/office/drawing/2014/main" id="{357D5983-4D8A-4B62-8499-18484C3E5950}"/>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115064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338239" y="286497"/>
            <a:ext cx="9144000" cy="456603"/>
          </a:xfrm>
          <a:prstGeom prst="rect">
            <a:avLst/>
          </a:prstGeom>
        </p:spPr>
        <p:txBody>
          <a:bodyPr vert="horz" lIns="91440" tIns="45720" rIns="91440" bIns="45720" rtlCol="0" anchor="t">
            <a:normAutofit/>
          </a:bodyPr>
          <a:lstStyle/>
          <a:p>
            <a:pPr lvl="0">
              <a:spcBef>
                <a:spcPct val="20000"/>
              </a:spcBef>
              <a:defRPr/>
            </a:pPr>
            <a:r>
              <a:rPr lang="en-US" b="1" dirty="0">
                <a:solidFill>
                  <a:sysClr val="windowText" lastClr="000000"/>
                </a:solidFill>
              </a:rPr>
              <a:t>Context: The discovery of the Dolphins in Vienne, France </a:t>
            </a:r>
            <a:endParaRPr lang="fr-FR" b="1" dirty="0">
              <a:solidFill>
                <a:srgbClr val="000000"/>
              </a:solidFill>
            </a:endParaRPr>
          </a:p>
        </p:txBody>
      </p:sp>
      <p:sp>
        <p:nvSpPr>
          <p:cNvPr id="2" name="TextBox 1"/>
          <p:cNvSpPr txBox="1"/>
          <p:nvPr/>
        </p:nvSpPr>
        <p:spPr>
          <a:xfrm>
            <a:off x="420577" y="4032332"/>
            <a:ext cx="10942337" cy="1477328"/>
          </a:xfrm>
          <a:prstGeom prst="rect">
            <a:avLst/>
          </a:prstGeom>
          <a:ln>
            <a:noFill/>
          </a:ln>
        </p:spPr>
        <p:txBody>
          <a:bodyPr wrap="square" rtlCol="0">
            <a:spAutoFit/>
          </a:bodyPr>
          <a:lstStyle/>
          <a:p>
            <a:r>
              <a:rPr lang="en-US" dirty="0"/>
              <a:t>In 1839, while building a new quay on the riverbanks of the Rhône in Vienne, engineers using a pile driver unearthed a group of “imposing metallic fragments“ that represented a rare discovery: the fragmentary remains of a monumental gilded bronze relief representing swimming dolphins, consisting in two heads, a body in two fragments and three tails. This sculptural group, now known as the </a:t>
            </a:r>
            <a:r>
              <a:rPr lang="en-US" i="1" dirty="0"/>
              <a:t>Great Dolphins of Vienne, </a:t>
            </a:r>
            <a:r>
              <a:rPr lang="en-US" dirty="0"/>
              <a:t>is one of the rare surviving examples of such reliefs from the Roman world.</a:t>
            </a:r>
            <a:endParaRPr lang="en-US" dirty="0">
              <a:ea typeface="Verdana" charset="0"/>
              <a:cs typeface="Verdana" charset="0"/>
            </a:endParaRPr>
          </a:p>
        </p:txBody>
      </p:sp>
      <p:pic>
        <p:nvPicPr>
          <p:cNvPr id="29" name="Picture 5">
            <a:extLst>
              <a:ext uri="{FF2B5EF4-FFF2-40B4-BE49-F238E27FC236}">
                <a16:creationId xmlns:a16="http://schemas.microsoft.com/office/drawing/2014/main" id="{35F57D05-4E62-4368-81D7-69F36A9846F0}"/>
              </a:ext>
            </a:extLst>
          </p:cNvPr>
          <p:cNvPicPr>
            <a:picLocks noChangeAspect="1"/>
          </p:cNvPicPr>
          <p:nvPr/>
        </p:nvPicPr>
        <p:blipFill rotWithShape="1">
          <a:blip r:embed="rId3" cstate="print"/>
          <a:srcRect l="3878" t="1911" r="2428"/>
          <a:stretch/>
        </p:blipFill>
        <p:spPr>
          <a:xfrm>
            <a:off x="2133731" y="980728"/>
            <a:ext cx="7771002" cy="2906208"/>
          </a:xfrm>
          <a:prstGeom prst="rect">
            <a:avLst/>
          </a:prstGeom>
        </p:spPr>
      </p:pic>
      <p:sp>
        <p:nvSpPr>
          <p:cNvPr id="30" name="TextBox 4"/>
          <p:cNvSpPr txBox="1"/>
          <p:nvPr/>
        </p:nvSpPr>
        <p:spPr>
          <a:xfrm>
            <a:off x="1415481" y="1844825"/>
            <a:ext cx="920579" cy="307777"/>
          </a:xfrm>
          <a:prstGeom prst="rect">
            <a:avLst/>
          </a:prstGeom>
        </p:spPr>
        <p:txBody>
          <a:bodyPr rtlCol="0">
            <a:spAutoFit/>
          </a:bodyPr>
          <a:lstStyle/>
          <a:p>
            <a:pPr algn="ctr"/>
            <a:r>
              <a:rPr lang="en-US" sz="1400" b="1" dirty="0">
                <a:solidFill>
                  <a:srgbClr val="00B050"/>
                </a:solidFill>
              </a:rPr>
              <a:t>FIG 931</a:t>
            </a:r>
            <a:endParaRPr lang="en-US" sz="1400" b="1" dirty="0">
              <a:solidFill>
                <a:srgbClr val="00B050"/>
              </a:solidFill>
              <a:latin typeface="Calibri"/>
            </a:endParaRPr>
          </a:p>
        </p:txBody>
      </p:sp>
      <p:grpSp>
        <p:nvGrpSpPr>
          <p:cNvPr id="87" name="Group 86">
            <a:extLst>
              <a:ext uri="{FF2B5EF4-FFF2-40B4-BE49-F238E27FC236}">
                <a16:creationId xmlns:a16="http://schemas.microsoft.com/office/drawing/2014/main" id="{BD4BFD52-689C-43B9-9B97-95F06692A438}"/>
              </a:ext>
            </a:extLst>
          </p:cNvPr>
          <p:cNvGrpSpPr/>
          <p:nvPr/>
        </p:nvGrpSpPr>
        <p:grpSpPr>
          <a:xfrm>
            <a:off x="338448" y="5889466"/>
            <a:ext cx="11235886" cy="884597"/>
            <a:chOff x="338448" y="5889466"/>
            <a:chExt cx="11235886" cy="884597"/>
          </a:xfrm>
        </p:grpSpPr>
        <p:sp>
          <p:nvSpPr>
            <p:cNvPr id="88" name="TextBox 4">
              <a:extLst>
                <a:ext uri="{FF2B5EF4-FFF2-40B4-BE49-F238E27FC236}">
                  <a16:creationId xmlns:a16="http://schemas.microsoft.com/office/drawing/2014/main" id="{ADE45DD0-2D42-46FD-B7A6-84256C3B67CE}"/>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89" name="Group 88">
              <a:extLst>
                <a:ext uri="{FF2B5EF4-FFF2-40B4-BE49-F238E27FC236}">
                  <a16:creationId xmlns:a16="http://schemas.microsoft.com/office/drawing/2014/main" id="{08FC25DC-2F86-4E6D-ABD5-58948FCD2545}"/>
                </a:ext>
              </a:extLst>
            </p:cNvPr>
            <p:cNvGrpSpPr/>
            <p:nvPr/>
          </p:nvGrpSpPr>
          <p:grpSpPr>
            <a:xfrm>
              <a:off x="769222" y="5889466"/>
              <a:ext cx="10805112" cy="884597"/>
              <a:chOff x="769222" y="5889466"/>
              <a:chExt cx="10805112" cy="884597"/>
            </a:xfrm>
          </p:grpSpPr>
          <p:sp>
            <p:nvSpPr>
              <p:cNvPr id="90" name="Rectangle 89">
                <a:extLst>
                  <a:ext uri="{FF2B5EF4-FFF2-40B4-BE49-F238E27FC236}">
                    <a16:creationId xmlns:a16="http://schemas.microsoft.com/office/drawing/2014/main" id="{0090C697-3AAF-420F-A87D-626884642F1F}"/>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12">
                <a:extLst>
                  <a:ext uri="{FF2B5EF4-FFF2-40B4-BE49-F238E27FC236}">
                    <a16:creationId xmlns:a16="http://schemas.microsoft.com/office/drawing/2014/main" id="{1F00A40B-F76C-4A2D-9B16-4015CD514AF2}"/>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58729669-B78E-43F9-8F05-426BAA76D73C}"/>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44CC0FB6-DED5-4BC1-9E1C-3EF2CF91627A}"/>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4" name="Straight Arrow Connector 19">
                <a:extLst>
                  <a:ext uri="{FF2B5EF4-FFF2-40B4-BE49-F238E27FC236}">
                    <a16:creationId xmlns:a16="http://schemas.microsoft.com/office/drawing/2014/main" id="{F9633749-42BB-4F70-863E-83A79A2FB98D}"/>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20">
                <a:extLst>
                  <a:ext uri="{FF2B5EF4-FFF2-40B4-BE49-F238E27FC236}">
                    <a16:creationId xmlns:a16="http://schemas.microsoft.com/office/drawing/2014/main" id="{DD8C39C2-2BBD-4127-9EA1-55F8651EFC90}"/>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21">
                <a:extLst>
                  <a:ext uri="{FF2B5EF4-FFF2-40B4-BE49-F238E27FC236}">
                    <a16:creationId xmlns:a16="http://schemas.microsoft.com/office/drawing/2014/main" id="{D3716A4D-A736-4595-A9B0-A2195885F457}"/>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Arrow Connector 23">
                <a:extLst>
                  <a:ext uri="{FF2B5EF4-FFF2-40B4-BE49-F238E27FC236}">
                    <a16:creationId xmlns:a16="http://schemas.microsoft.com/office/drawing/2014/main" id="{A60276DB-1902-4BDC-9441-F1592823CB41}"/>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8" name="TextBox 24">
                <a:extLst>
                  <a:ext uri="{FF2B5EF4-FFF2-40B4-BE49-F238E27FC236}">
                    <a16:creationId xmlns:a16="http://schemas.microsoft.com/office/drawing/2014/main" id="{42C09F14-15FC-44FF-9FB0-A4F3129A56F4}"/>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99" name="TextBox 25">
                <a:extLst>
                  <a:ext uri="{FF2B5EF4-FFF2-40B4-BE49-F238E27FC236}">
                    <a16:creationId xmlns:a16="http://schemas.microsoft.com/office/drawing/2014/main" id="{90A4696C-7D2E-4BD0-8351-E64146EEE0E4}"/>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100" name="TextBox 28">
                <a:extLst>
                  <a:ext uri="{FF2B5EF4-FFF2-40B4-BE49-F238E27FC236}">
                    <a16:creationId xmlns:a16="http://schemas.microsoft.com/office/drawing/2014/main" id="{EF121DA3-3E24-4CA7-ADC1-27825A7181D1}"/>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101" name="TextBox 30">
                <a:extLst>
                  <a:ext uri="{FF2B5EF4-FFF2-40B4-BE49-F238E27FC236}">
                    <a16:creationId xmlns:a16="http://schemas.microsoft.com/office/drawing/2014/main" id="{5C2BA9D7-5538-4326-87F4-6BFE4B449AAD}"/>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102" name="TextBox 32">
                <a:extLst>
                  <a:ext uri="{FF2B5EF4-FFF2-40B4-BE49-F238E27FC236}">
                    <a16:creationId xmlns:a16="http://schemas.microsoft.com/office/drawing/2014/main" id="{6017FF5C-C404-4AD2-B804-F122D1CDB3F9}"/>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103" name="TextBox 25">
                <a:extLst>
                  <a:ext uri="{FF2B5EF4-FFF2-40B4-BE49-F238E27FC236}">
                    <a16:creationId xmlns:a16="http://schemas.microsoft.com/office/drawing/2014/main" id="{3A4BAE2C-A198-4842-8E16-45072B7F17A5}"/>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104" name="Straight Arrow Connector 19">
                <a:extLst>
                  <a:ext uri="{FF2B5EF4-FFF2-40B4-BE49-F238E27FC236}">
                    <a16:creationId xmlns:a16="http://schemas.microsoft.com/office/drawing/2014/main" id="{0532FE8D-C707-4D39-B443-B71E8E3B5EB7}"/>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5" name="Straight Arrow Connector 19">
                <a:extLst>
                  <a:ext uri="{FF2B5EF4-FFF2-40B4-BE49-F238E27FC236}">
                    <a16:creationId xmlns:a16="http://schemas.microsoft.com/office/drawing/2014/main" id="{3AEC7E73-538C-4402-8C3F-7DBC63B1B993}"/>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6" name="TextBox 32">
                <a:extLst>
                  <a:ext uri="{FF2B5EF4-FFF2-40B4-BE49-F238E27FC236}">
                    <a16:creationId xmlns:a16="http://schemas.microsoft.com/office/drawing/2014/main" id="{16EB31FD-3560-479A-984F-2F9BD3C7FEE6}"/>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107" name="Straight Arrow Connector 16">
                <a:extLst>
                  <a:ext uri="{FF2B5EF4-FFF2-40B4-BE49-F238E27FC236}">
                    <a16:creationId xmlns:a16="http://schemas.microsoft.com/office/drawing/2014/main" id="{B430DA0F-F17E-4E04-88A9-6A8DA7A263A9}"/>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8" name="TextBox 24">
                <a:extLst>
                  <a:ext uri="{FF2B5EF4-FFF2-40B4-BE49-F238E27FC236}">
                    <a16:creationId xmlns:a16="http://schemas.microsoft.com/office/drawing/2014/main" id="{D1044E4B-A783-4D6B-B443-69003F2DCA11}"/>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109" name="Straight Arrow Connector 23">
                <a:extLst>
                  <a:ext uri="{FF2B5EF4-FFF2-40B4-BE49-F238E27FC236}">
                    <a16:creationId xmlns:a16="http://schemas.microsoft.com/office/drawing/2014/main" id="{48BD05B5-63BC-4CC6-A11D-9F67903A06B6}"/>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0" name="TextBox 4">
                <a:extLst>
                  <a:ext uri="{FF2B5EF4-FFF2-40B4-BE49-F238E27FC236}">
                    <a16:creationId xmlns:a16="http://schemas.microsoft.com/office/drawing/2014/main" id="{A7E8A5B7-9DB9-41D9-B5F0-ABB99A2DC19E}"/>
                  </a:ext>
                </a:extLst>
              </p:cNvPr>
              <p:cNvSpPr txBox="1"/>
              <p:nvPr/>
            </p:nvSpPr>
            <p:spPr>
              <a:xfrm>
                <a:off x="1119200" y="6064056"/>
                <a:ext cx="920579" cy="246063"/>
              </a:xfrm>
              <a:prstGeom prst="rect">
                <a:avLst/>
              </a:prstGeom>
            </p:spPr>
            <p:txBody>
              <a:bodyPr rtlCol="0">
                <a:spAutoFit/>
              </a:bodyPr>
              <a:lstStyle/>
              <a:p>
                <a:pPr algn="ctr"/>
                <a:r>
                  <a:rPr lang="en-US" sz="1000" dirty="0">
                    <a:solidFill>
                      <a:srgbClr val="FF0000"/>
                    </a:solidFill>
                  </a:rPr>
                  <a:t>Context</a:t>
                </a:r>
                <a:endParaRPr lang="en-US" sz="1000" dirty="0">
                  <a:solidFill>
                    <a:srgbClr val="FF0000"/>
                  </a:solidFill>
                  <a:latin typeface="Calibri"/>
                </a:endParaRPr>
              </a:p>
            </p:txBody>
          </p:sp>
          <p:sp>
            <p:nvSpPr>
              <p:cNvPr id="111" name="TextBox 24">
                <a:extLst>
                  <a:ext uri="{FF2B5EF4-FFF2-40B4-BE49-F238E27FC236}">
                    <a16:creationId xmlns:a16="http://schemas.microsoft.com/office/drawing/2014/main" id="{699EC6D0-F868-4B55-A3B8-9624D00F19CE}"/>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112" name="Straight Arrow Connector 19">
                <a:extLst>
                  <a:ext uri="{FF2B5EF4-FFF2-40B4-BE49-F238E27FC236}">
                    <a16:creationId xmlns:a16="http://schemas.microsoft.com/office/drawing/2014/main" id="{F9A1878B-D9A4-49C7-96A1-E2B2676E39B7}"/>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3" name="TextBox 25">
                <a:extLst>
                  <a:ext uri="{FF2B5EF4-FFF2-40B4-BE49-F238E27FC236}">
                    <a16:creationId xmlns:a16="http://schemas.microsoft.com/office/drawing/2014/main" id="{39E3E155-51B3-4D0D-B326-F72687C14641}"/>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114" name="Straight Arrow Connector 19">
                <a:extLst>
                  <a:ext uri="{FF2B5EF4-FFF2-40B4-BE49-F238E27FC236}">
                    <a16:creationId xmlns:a16="http://schemas.microsoft.com/office/drawing/2014/main" id="{0F45B8BB-E0EC-4CCC-9A49-F14BB07C1340}"/>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5" name="TextBox 25">
                <a:extLst>
                  <a:ext uri="{FF2B5EF4-FFF2-40B4-BE49-F238E27FC236}">
                    <a16:creationId xmlns:a16="http://schemas.microsoft.com/office/drawing/2014/main" id="{DE97A89D-188E-4BD2-9FCB-C1970D408490}"/>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116" name="Straight Arrow Connector 19">
                <a:extLst>
                  <a:ext uri="{FF2B5EF4-FFF2-40B4-BE49-F238E27FC236}">
                    <a16:creationId xmlns:a16="http://schemas.microsoft.com/office/drawing/2014/main" id="{A7736E07-6AEB-4120-966F-33EBF43811C3}"/>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7" name="Straight Arrow Connector 19">
                <a:extLst>
                  <a:ext uri="{FF2B5EF4-FFF2-40B4-BE49-F238E27FC236}">
                    <a16:creationId xmlns:a16="http://schemas.microsoft.com/office/drawing/2014/main" id="{99742314-F45C-4998-AB97-8539847695CB}"/>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8" name="TextBox 28">
                <a:extLst>
                  <a:ext uri="{FF2B5EF4-FFF2-40B4-BE49-F238E27FC236}">
                    <a16:creationId xmlns:a16="http://schemas.microsoft.com/office/drawing/2014/main" id="{10864E37-739C-4971-9670-62DA006EF4DD}"/>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119" name="TextBox 28">
                <a:extLst>
                  <a:ext uri="{FF2B5EF4-FFF2-40B4-BE49-F238E27FC236}">
                    <a16:creationId xmlns:a16="http://schemas.microsoft.com/office/drawing/2014/main" id="{EB71F073-712A-45CF-A355-727AB9F84CCE}"/>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1805754" y="872527"/>
            <a:ext cx="8754742" cy="5083743"/>
          </a:xfrm>
          <a:prstGeom prst="rect">
            <a:avLst/>
          </a:prstGeom>
        </p:spPr>
        <p:txBody>
          <a:bodyPr vert="horz" lIns="91440" tIns="45720" rIns="91440" bIns="45720" rtlCol="0" anchor="t">
            <a:normAutofit fontScale="85000" lnSpcReduction="20000"/>
          </a:bodyPr>
          <a:lstStyle/>
          <a:p>
            <a:pPr lvl="0">
              <a:spcBef>
                <a:spcPct val="20000"/>
              </a:spcBef>
              <a:defRPr/>
            </a:pPr>
            <a:r>
              <a:rPr lang="fr-FR" dirty="0">
                <a:hlinkClick r:id="rId3"/>
              </a:rPr>
              <a:t>https://c2rmf.fr/actualite/les-grands-dauphins-de-vienne</a:t>
            </a:r>
            <a:endParaRPr lang="fr-FR" dirty="0"/>
          </a:p>
          <a:p>
            <a:pPr lvl="0">
              <a:spcBef>
                <a:spcPct val="20000"/>
              </a:spcBef>
              <a:defRPr/>
            </a:pPr>
            <a:endParaRPr lang="fr-FR" dirty="0"/>
          </a:p>
          <a:p>
            <a:r>
              <a:rPr lang="en-US" dirty="0" err="1"/>
              <a:t>Azéma</a:t>
            </a:r>
            <a:r>
              <a:rPr lang="en-US" dirty="0"/>
              <a:t>, A., Mille, B., </a:t>
            </a:r>
            <a:r>
              <a:rPr lang="en-US" dirty="0" err="1"/>
              <a:t>Echegut</a:t>
            </a:r>
            <a:r>
              <a:rPr lang="en-US" dirty="0"/>
              <a:t>, P., &amp; De Sousa </a:t>
            </a:r>
            <a:r>
              <a:rPr lang="en-US" dirty="0" err="1"/>
              <a:t>Meneses</a:t>
            </a:r>
            <a:r>
              <a:rPr lang="en-US" dirty="0"/>
              <a:t>, D. (2011). An experimental study of the welding techniques used on the Greek and Roman large Bronze Statues. </a:t>
            </a:r>
            <a:r>
              <a:rPr lang="en-US" i="1" dirty="0"/>
              <a:t>Historical Metallurgy</a:t>
            </a:r>
            <a:r>
              <a:rPr lang="en-US" dirty="0"/>
              <a:t>, 45(2), 71‑80.</a:t>
            </a:r>
          </a:p>
          <a:p>
            <a:endParaRPr lang="fr-FR" dirty="0"/>
          </a:p>
          <a:p>
            <a:r>
              <a:rPr lang="en-US" dirty="0" err="1"/>
              <a:t>Azéma</a:t>
            </a:r>
            <a:r>
              <a:rPr lang="en-US" dirty="0"/>
              <a:t>, A., &amp; Mille, B. (2013). Un point sur la technique de fabrication des grands bronzes antiques. </a:t>
            </a:r>
            <a:r>
              <a:rPr lang="en-US" i="1" dirty="0" err="1"/>
              <a:t>L’actualité</a:t>
            </a:r>
            <a:r>
              <a:rPr lang="en-US" i="1" dirty="0"/>
              <a:t> </a:t>
            </a:r>
            <a:r>
              <a:rPr lang="en-US" i="1" dirty="0" err="1"/>
              <a:t>chimique</a:t>
            </a:r>
            <a:r>
              <a:rPr lang="en-US" dirty="0"/>
              <a:t>, 377, p. 43‑44.</a:t>
            </a:r>
          </a:p>
          <a:p>
            <a:endParaRPr lang="fr-FR" dirty="0"/>
          </a:p>
          <a:p>
            <a:r>
              <a:rPr lang="en-US" dirty="0" err="1"/>
              <a:t>Azéma</a:t>
            </a:r>
            <a:r>
              <a:rPr lang="en-US" dirty="0"/>
              <a:t>, A. (2013). Les techniques de </a:t>
            </a:r>
            <a:r>
              <a:rPr lang="en-US" dirty="0" err="1"/>
              <a:t>soudage</a:t>
            </a:r>
            <a:r>
              <a:rPr lang="en-US" dirty="0"/>
              <a:t> de la </a:t>
            </a:r>
            <a:r>
              <a:rPr lang="en-US" dirty="0" err="1"/>
              <a:t>grande</a:t>
            </a:r>
            <a:r>
              <a:rPr lang="en-US" dirty="0"/>
              <a:t> </a:t>
            </a:r>
            <a:r>
              <a:rPr lang="en-US" dirty="0" err="1"/>
              <a:t>statuaire</a:t>
            </a:r>
            <a:r>
              <a:rPr lang="en-US" dirty="0"/>
              <a:t> antique </a:t>
            </a:r>
            <a:r>
              <a:rPr lang="en-US" dirty="0" err="1"/>
              <a:t>en</a:t>
            </a:r>
            <a:r>
              <a:rPr lang="en-US" dirty="0"/>
              <a:t> bronze : </a:t>
            </a:r>
            <a:r>
              <a:rPr lang="en-US" dirty="0" err="1"/>
              <a:t>étude</a:t>
            </a:r>
            <a:r>
              <a:rPr lang="en-US" dirty="0"/>
              <a:t> des </a:t>
            </a:r>
            <a:r>
              <a:rPr lang="en-US" dirty="0" err="1"/>
              <a:t>paramètres</a:t>
            </a:r>
            <a:r>
              <a:rPr lang="en-US" dirty="0"/>
              <a:t> </a:t>
            </a:r>
            <a:r>
              <a:rPr lang="en-US" dirty="0" err="1"/>
              <a:t>thermiques</a:t>
            </a:r>
            <a:r>
              <a:rPr lang="en-US" dirty="0"/>
              <a:t> et </a:t>
            </a:r>
            <a:r>
              <a:rPr lang="en-US" dirty="0" err="1"/>
              <a:t>chimiques</a:t>
            </a:r>
            <a:r>
              <a:rPr lang="en-US" dirty="0"/>
              <a:t> </a:t>
            </a:r>
            <a:r>
              <a:rPr lang="en-US" dirty="0" err="1"/>
              <a:t>contrôlant</a:t>
            </a:r>
            <a:r>
              <a:rPr lang="en-US" dirty="0"/>
              <a:t> le </a:t>
            </a:r>
            <a:r>
              <a:rPr lang="en-US" dirty="0" err="1"/>
              <a:t>soudage</a:t>
            </a:r>
            <a:r>
              <a:rPr lang="en-US" dirty="0"/>
              <a:t> par fusion au bronze </a:t>
            </a:r>
            <a:r>
              <a:rPr lang="en-US" dirty="0" err="1"/>
              <a:t>liquide</a:t>
            </a:r>
            <a:r>
              <a:rPr lang="en-US" dirty="0"/>
              <a:t> (</a:t>
            </a:r>
            <a:r>
              <a:rPr lang="en-US" dirty="0" err="1"/>
              <a:t>Thèse</a:t>
            </a:r>
            <a:r>
              <a:rPr lang="en-US" dirty="0"/>
              <a:t> de </a:t>
            </a:r>
            <a:r>
              <a:rPr lang="en-US" dirty="0" err="1"/>
              <a:t>doctorat</a:t>
            </a:r>
            <a:r>
              <a:rPr lang="en-US" dirty="0"/>
              <a:t>, </a:t>
            </a:r>
            <a:r>
              <a:rPr lang="en-US" dirty="0" err="1"/>
              <a:t>spécialité</a:t>
            </a:r>
            <a:r>
              <a:rPr lang="en-US" dirty="0"/>
              <a:t> </a:t>
            </a:r>
            <a:r>
              <a:rPr lang="en-US" dirty="0" err="1"/>
              <a:t>Chimie</a:t>
            </a:r>
            <a:r>
              <a:rPr lang="en-US" dirty="0"/>
              <a:t> physique et </a:t>
            </a:r>
            <a:r>
              <a:rPr lang="en-US" dirty="0" err="1"/>
              <a:t>chimie</a:t>
            </a:r>
            <a:r>
              <a:rPr lang="en-US" dirty="0"/>
              <a:t> </a:t>
            </a:r>
            <a:r>
              <a:rPr lang="en-US" dirty="0" err="1"/>
              <a:t>analytique</a:t>
            </a:r>
            <a:r>
              <a:rPr lang="en-US" dirty="0"/>
              <a:t> de Paris Centre (ED 388), </a:t>
            </a:r>
            <a:r>
              <a:rPr lang="en-US" dirty="0" err="1"/>
              <a:t>Université</a:t>
            </a:r>
            <a:r>
              <a:rPr lang="en-US" dirty="0"/>
              <a:t> Pierre-et-Marie-Curie (Paris VI), </a:t>
            </a:r>
            <a:r>
              <a:rPr lang="en-US" u="sng" dirty="0">
                <a:hlinkClick r:id="rId4"/>
              </a:rPr>
              <a:t>https//tel.archives-ouvertes.fr/tel-00918829</a:t>
            </a:r>
            <a:endParaRPr lang="en-US" u="sng" dirty="0"/>
          </a:p>
          <a:p>
            <a:endParaRPr lang="fr-FR" dirty="0"/>
          </a:p>
          <a:p>
            <a:r>
              <a:rPr lang="en-US" dirty="0"/>
              <a:t>Boucher, S. (1964). Les grands dauphins de bronze </a:t>
            </a:r>
            <a:r>
              <a:rPr lang="en-US" dirty="0" err="1"/>
              <a:t>doré</a:t>
            </a:r>
            <a:r>
              <a:rPr lang="en-US" dirty="0"/>
              <a:t> du </a:t>
            </a:r>
            <a:r>
              <a:rPr lang="en-US" dirty="0" err="1"/>
              <a:t>Musée</a:t>
            </a:r>
            <a:r>
              <a:rPr lang="en-US" dirty="0"/>
              <a:t> municipal de Vienne (Isère), </a:t>
            </a:r>
            <a:r>
              <a:rPr lang="en-US" i="1" dirty="0"/>
              <a:t>Gallia</a:t>
            </a:r>
            <a:r>
              <a:rPr lang="en-US" dirty="0"/>
              <a:t> 22(1), p. 23-35.</a:t>
            </a:r>
          </a:p>
          <a:p>
            <a:endParaRPr lang="fr-FR" dirty="0"/>
          </a:p>
          <a:p>
            <a:r>
              <a:rPr lang="en-US" dirty="0"/>
              <a:t>Mille, B., &amp; </a:t>
            </a:r>
            <a:r>
              <a:rPr lang="en-US" dirty="0" err="1"/>
              <a:t>Robcis</a:t>
            </a:r>
            <a:r>
              <a:rPr lang="en-US" dirty="0"/>
              <a:t>, D. (2012). Le </a:t>
            </a:r>
            <a:r>
              <a:rPr lang="en-US" dirty="0" err="1"/>
              <a:t>cas</a:t>
            </a:r>
            <a:r>
              <a:rPr lang="en-US" dirty="0"/>
              <a:t> des grands bronzes antiques : </a:t>
            </a:r>
            <a:r>
              <a:rPr lang="en-US" dirty="0" err="1"/>
              <a:t>étudier</a:t>
            </a:r>
            <a:r>
              <a:rPr lang="en-US" dirty="0"/>
              <a:t> pour </a:t>
            </a:r>
            <a:r>
              <a:rPr lang="en-US" dirty="0" err="1"/>
              <a:t>restaurer</a:t>
            </a:r>
            <a:r>
              <a:rPr lang="en-US" dirty="0"/>
              <a:t> </a:t>
            </a:r>
            <a:r>
              <a:rPr lang="en-US" dirty="0" err="1"/>
              <a:t>ou</a:t>
            </a:r>
            <a:r>
              <a:rPr lang="en-US" dirty="0"/>
              <a:t> </a:t>
            </a:r>
            <a:r>
              <a:rPr lang="en-US" dirty="0" err="1"/>
              <a:t>restaurer</a:t>
            </a:r>
            <a:r>
              <a:rPr lang="en-US" dirty="0"/>
              <a:t> pour </a:t>
            </a:r>
            <a:r>
              <a:rPr lang="en-US" dirty="0" err="1"/>
              <a:t>étudier</a:t>
            </a:r>
            <a:r>
              <a:rPr lang="en-US" dirty="0"/>
              <a:t> ? In P.-Y. </a:t>
            </a:r>
            <a:r>
              <a:rPr lang="en-US" dirty="0" err="1"/>
              <a:t>Kairis</a:t>
            </a:r>
            <a:r>
              <a:rPr lang="en-US" dirty="0"/>
              <a:t>, B. </a:t>
            </a:r>
            <a:r>
              <a:rPr lang="en-US" dirty="0" err="1"/>
              <a:t>Sarrazin</a:t>
            </a:r>
            <a:r>
              <a:rPr lang="en-US" dirty="0"/>
              <a:t>, &amp; F. </a:t>
            </a:r>
            <a:r>
              <a:rPr lang="en-US" dirty="0" err="1"/>
              <a:t>Trémolières</a:t>
            </a:r>
            <a:r>
              <a:rPr lang="en-US" dirty="0"/>
              <a:t> (</a:t>
            </a:r>
            <a:r>
              <a:rPr lang="en-US" dirty="0" err="1"/>
              <a:t>Éd</a:t>
            </a:r>
            <a:r>
              <a:rPr lang="en-US" dirty="0"/>
              <a:t>.), </a:t>
            </a:r>
            <a:r>
              <a:rPr lang="en-US" i="1" dirty="0"/>
              <a:t>La restauration des </a:t>
            </a:r>
            <a:r>
              <a:rPr lang="en-US" i="1" dirty="0" err="1"/>
              <a:t>peintures</a:t>
            </a:r>
            <a:r>
              <a:rPr lang="en-US" i="1" dirty="0"/>
              <a:t> et des sculptures</a:t>
            </a:r>
            <a:r>
              <a:rPr lang="en-US" dirty="0"/>
              <a:t>, Paris: Armand Colin, p. 101-115.</a:t>
            </a:r>
          </a:p>
          <a:p>
            <a:endParaRPr lang="fr-FR" dirty="0"/>
          </a:p>
          <a:p>
            <a:r>
              <a:rPr lang="en-US" dirty="0"/>
              <a:t>Mille, B. (2017). </a:t>
            </a:r>
            <a:r>
              <a:rPr lang="en-US" dirty="0" err="1"/>
              <a:t>D’une</a:t>
            </a:r>
            <a:r>
              <a:rPr lang="en-US" dirty="0"/>
              <a:t> </a:t>
            </a:r>
            <a:r>
              <a:rPr lang="en-US" dirty="0" err="1"/>
              <a:t>amulette</a:t>
            </a:r>
            <a:r>
              <a:rPr lang="en-US" dirty="0"/>
              <a:t> </a:t>
            </a:r>
            <a:r>
              <a:rPr lang="en-US" dirty="0" err="1"/>
              <a:t>en</a:t>
            </a:r>
            <a:r>
              <a:rPr lang="en-US" dirty="0"/>
              <a:t> </a:t>
            </a:r>
            <a:r>
              <a:rPr lang="en-US" dirty="0" err="1"/>
              <a:t>cuivre</a:t>
            </a:r>
            <a:r>
              <a:rPr lang="en-US" dirty="0"/>
              <a:t> aux </a:t>
            </a:r>
            <a:r>
              <a:rPr lang="en-US" dirty="0" err="1"/>
              <a:t>grandes</a:t>
            </a:r>
            <a:r>
              <a:rPr lang="en-US" dirty="0"/>
              <a:t> statues de bronze, </a:t>
            </a:r>
            <a:r>
              <a:rPr lang="en-US" dirty="0" err="1"/>
              <a:t>évolution</a:t>
            </a:r>
            <a:r>
              <a:rPr lang="en-US" dirty="0"/>
              <a:t> des techniques de </a:t>
            </a:r>
            <a:r>
              <a:rPr lang="en-US" dirty="0" err="1"/>
              <a:t>fonte</a:t>
            </a:r>
            <a:r>
              <a:rPr lang="en-US" dirty="0"/>
              <a:t> à la </a:t>
            </a:r>
            <a:r>
              <a:rPr lang="en-US" dirty="0" err="1"/>
              <a:t>cire</a:t>
            </a:r>
            <a:r>
              <a:rPr lang="en-US" dirty="0"/>
              <a:t> </a:t>
            </a:r>
            <a:r>
              <a:rPr lang="en-US" dirty="0" err="1"/>
              <a:t>perdue</a:t>
            </a:r>
            <a:r>
              <a:rPr lang="en-US" dirty="0"/>
              <a:t>, de </a:t>
            </a:r>
            <a:r>
              <a:rPr lang="en-US" dirty="0" err="1"/>
              <a:t>l’Indus</a:t>
            </a:r>
            <a:r>
              <a:rPr lang="en-US" dirty="0"/>
              <a:t> à la </a:t>
            </a:r>
            <a:r>
              <a:rPr lang="en-US" dirty="0" err="1"/>
              <a:t>Méditerranée</a:t>
            </a:r>
            <a:r>
              <a:rPr lang="en-US" dirty="0"/>
              <a:t>, du 5e </a:t>
            </a:r>
            <a:r>
              <a:rPr lang="en-US" dirty="0" err="1"/>
              <a:t>millénaire</a:t>
            </a:r>
            <a:r>
              <a:rPr lang="en-US" dirty="0"/>
              <a:t> au 5e siècle av. J.-C. (</a:t>
            </a:r>
            <a:r>
              <a:rPr lang="en-US" dirty="0" err="1"/>
              <a:t>Thèse</a:t>
            </a:r>
            <a:r>
              <a:rPr lang="en-US" dirty="0"/>
              <a:t> de </a:t>
            </a:r>
            <a:r>
              <a:rPr lang="en-US" dirty="0" err="1"/>
              <a:t>doctorat</a:t>
            </a:r>
            <a:r>
              <a:rPr lang="en-US" dirty="0"/>
              <a:t> </a:t>
            </a:r>
            <a:r>
              <a:rPr lang="en-US" dirty="0" err="1"/>
              <a:t>en</a:t>
            </a:r>
            <a:r>
              <a:rPr lang="en-US" dirty="0"/>
              <a:t> </a:t>
            </a:r>
            <a:r>
              <a:rPr lang="en-US" dirty="0" err="1"/>
              <a:t>cotutelle</a:t>
            </a:r>
            <a:r>
              <a:rPr lang="en-US" dirty="0"/>
              <a:t> de </a:t>
            </a:r>
            <a:r>
              <a:rPr lang="en-US" dirty="0" err="1"/>
              <a:t>l’ED</a:t>
            </a:r>
            <a:r>
              <a:rPr lang="en-US" dirty="0"/>
              <a:t> 395 « </a:t>
            </a:r>
            <a:r>
              <a:rPr lang="en-US" dirty="0" err="1"/>
              <a:t>Milieux</a:t>
            </a:r>
            <a:r>
              <a:rPr lang="en-US" dirty="0"/>
              <a:t>, cultures et </a:t>
            </a:r>
            <a:r>
              <a:rPr lang="en-US" dirty="0" err="1"/>
              <a:t>sociétés</a:t>
            </a:r>
            <a:r>
              <a:rPr lang="en-US" dirty="0"/>
              <a:t> du passé et du </a:t>
            </a:r>
            <a:r>
              <a:rPr lang="en-US" dirty="0" err="1"/>
              <a:t>présent</a:t>
            </a:r>
            <a:r>
              <a:rPr lang="en-US" dirty="0"/>
              <a:t> » </a:t>
            </a:r>
            <a:r>
              <a:rPr lang="en-US" dirty="0" err="1"/>
              <a:t>en</a:t>
            </a:r>
            <a:r>
              <a:rPr lang="en-US" dirty="0"/>
              <a:t> </a:t>
            </a:r>
            <a:r>
              <a:rPr lang="en-US" dirty="0" err="1"/>
              <a:t>préhistoire</a:t>
            </a:r>
            <a:r>
              <a:rPr lang="en-US" dirty="0"/>
              <a:t> (Nanterre), et du </a:t>
            </a:r>
            <a:r>
              <a:rPr lang="en-US" dirty="0" err="1"/>
              <a:t>département</a:t>
            </a:r>
            <a:r>
              <a:rPr lang="en-US" dirty="0"/>
              <a:t> de </a:t>
            </a:r>
            <a:r>
              <a:rPr lang="en-US" dirty="0" err="1"/>
              <a:t>géosciences</a:t>
            </a:r>
            <a:r>
              <a:rPr lang="en-US" dirty="0"/>
              <a:t> </a:t>
            </a:r>
            <a:r>
              <a:rPr lang="en-US" dirty="0" err="1"/>
              <a:t>en</a:t>
            </a:r>
            <a:r>
              <a:rPr lang="en-US" dirty="0"/>
              <a:t> </a:t>
            </a:r>
            <a:r>
              <a:rPr lang="en-US" dirty="0" err="1"/>
              <a:t>archéométrie</a:t>
            </a:r>
            <a:r>
              <a:rPr lang="en-US" dirty="0"/>
              <a:t> (Fribourg), </a:t>
            </a:r>
            <a:r>
              <a:rPr lang="en-US" dirty="0" err="1"/>
              <a:t>Université</a:t>
            </a:r>
            <a:r>
              <a:rPr lang="en-US" dirty="0"/>
              <a:t> de Paris-Nanterre et </a:t>
            </a:r>
            <a:r>
              <a:rPr lang="en-US" dirty="0" err="1"/>
              <a:t>Université</a:t>
            </a:r>
            <a:r>
              <a:rPr lang="en-US" dirty="0"/>
              <a:t> de Fribourg), </a:t>
            </a:r>
            <a:r>
              <a:rPr lang="en-US" u="sng" dirty="0">
                <a:hlinkClick r:id="rId5"/>
              </a:rPr>
              <a:t>http://www.theses.fr/2017PA100057</a:t>
            </a:r>
            <a:endParaRPr lang="fr-FR" dirty="0"/>
          </a:p>
        </p:txBody>
      </p:sp>
      <p:sp>
        <p:nvSpPr>
          <p:cNvPr id="4" name="Rectangle 3">
            <a:extLst>
              <a:ext uri="{FF2B5EF4-FFF2-40B4-BE49-F238E27FC236}">
                <a16:creationId xmlns:a16="http://schemas.microsoft.com/office/drawing/2014/main" id="{018A877C-8D33-4205-9857-F329C4CA7B19}"/>
              </a:ext>
            </a:extLst>
          </p:cNvPr>
          <p:cNvSpPr/>
          <p:nvPr/>
        </p:nvSpPr>
        <p:spPr>
          <a:xfrm>
            <a:off x="1790147" y="457122"/>
            <a:ext cx="1927708" cy="369332"/>
          </a:xfrm>
          <a:prstGeom prst="rect">
            <a:avLst/>
          </a:prstGeom>
        </p:spPr>
        <p:txBody>
          <a:bodyPr wrap="none">
            <a:spAutoFit/>
          </a:bodyPr>
          <a:lstStyle/>
          <a:p>
            <a:pPr lvl="0" algn="ctr">
              <a:spcBef>
                <a:spcPct val="20000"/>
              </a:spcBef>
              <a:defRPr/>
            </a:pPr>
            <a:r>
              <a:rPr lang="fr-FR" b="1" dirty="0" err="1">
                <a:solidFill>
                  <a:sysClr val="windowText" lastClr="000000"/>
                </a:solidFill>
              </a:rPr>
              <a:t>Further</a:t>
            </a:r>
            <a:r>
              <a:rPr lang="fr-FR" b="1" dirty="0">
                <a:solidFill>
                  <a:sysClr val="windowText" lastClr="000000"/>
                </a:solidFill>
              </a:rPr>
              <a:t> </a:t>
            </a:r>
            <a:r>
              <a:rPr lang="fr-FR" b="1" dirty="0" err="1">
                <a:solidFill>
                  <a:sysClr val="windowText" lastClr="000000"/>
                </a:solidFill>
              </a:rPr>
              <a:t>resources</a:t>
            </a:r>
            <a:r>
              <a:rPr lang="fr-FR" b="1" dirty="0">
                <a:solidFill>
                  <a:sysClr val="windowText" lastClr="000000"/>
                </a:solidFill>
              </a:rPr>
              <a:t>:</a:t>
            </a:r>
          </a:p>
        </p:txBody>
      </p:sp>
      <p:grpSp>
        <p:nvGrpSpPr>
          <p:cNvPr id="84" name="Group 83">
            <a:extLst>
              <a:ext uri="{FF2B5EF4-FFF2-40B4-BE49-F238E27FC236}">
                <a16:creationId xmlns:a16="http://schemas.microsoft.com/office/drawing/2014/main" id="{29F0CDAF-5D43-4BF1-B5B9-4BCDD1E982B3}"/>
              </a:ext>
            </a:extLst>
          </p:cNvPr>
          <p:cNvGrpSpPr/>
          <p:nvPr/>
        </p:nvGrpSpPr>
        <p:grpSpPr>
          <a:xfrm>
            <a:off x="338448" y="5889466"/>
            <a:ext cx="11235886" cy="884597"/>
            <a:chOff x="338448" y="5889466"/>
            <a:chExt cx="11235886" cy="884597"/>
          </a:xfrm>
        </p:grpSpPr>
        <p:sp>
          <p:nvSpPr>
            <p:cNvPr id="85" name="TextBox 4">
              <a:extLst>
                <a:ext uri="{FF2B5EF4-FFF2-40B4-BE49-F238E27FC236}">
                  <a16:creationId xmlns:a16="http://schemas.microsoft.com/office/drawing/2014/main" id="{9E80E1FF-59C5-4458-975C-79D5A8A90F05}"/>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86" name="Group 85">
              <a:extLst>
                <a:ext uri="{FF2B5EF4-FFF2-40B4-BE49-F238E27FC236}">
                  <a16:creationId xmlns:a16="http://schemas.microsoft.com/office/drawing/2014/main" id="{F7EAD7E2-AD19-470C-9AE2-A29B08F1EEF0}"/>
                </a:ext>
              </a:extLst>
            </p:cNvPr>
            <p:cNvGrpSpPr/>
            <p:nvPr/>
          </p:nvGrpSpPr>
          <p:grpSpPr>
            <a:xfrm>
              <a:off x="769222" y="5889466"/>
              <a:ext cx="10805112" cy="884597"/>
              <a:chOff x="769222" y="5889466"/>
              <a:chExt cx="10805112" cy="884597"/>
            </a:xfrm>
          </p:grpSpPr>
          <p:sp>
            <p:nvSpPr>
              <p:cNvPr id="87" name="Rectangle 86">
                <a:extLst>
                  <a:ext uri="{FF2B5EF4-FFF2-40B4-BE49-F238E27FC236}">
                    <a16:creationId xmlns:a16="http://schemas.microsoft.com/office/drawing/2014/main" id="{70E846E0-E966-4327-B2EF-F038AD8FAA88}"/>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12">
                <a:extLst>
                  <a:ext uri="{FF2B5EF4-FFF2-40B4-BE49-F238E27FC236}">
                    <a16:creationId xmlns:a16="http://schemas.microsoft.com/office/drawing/2014/main" id="{CA2B6D62-819C-484D-BFD7-3985037E66BF}"/>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0D699960-1794-4DD1-8FB5-BBE38518C8FC}"/>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BB364BAE-0D0F-4B79-BF5D-CC5BEB2C1AC4}"/>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1" name="Straight Arrow Connector 19">
                <a:extLst>
                  <a:ext uri="{FF2B5EF4-FFF2-40B4-BE49-F238E27FC236}">
                    <a16:creationId xmlns:a16="http://schemas.microsoft.com/office/drawing/2014/main" id="{15947E16-EA77-4095-9C41-CA15BBF34D76}"/>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2" name="Straight Arrow Connector 20">
                <a:extLst>
                  <a:ext uri="{FF2B5EF4-FFF2-40B4-BE49-F238E27FC236}">
                    <a16:creationId xmlns:a16="http://schemas.microsoft.com/office/drawing/2014/main" id="{DF58930D-2F41-4F92-ACEE-EB7B3864D922}"/>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21">
                <a:extLst>
                  <a:ext uri="{FF2B5EF4-FFF2-40B4-BE49-F238E27FC236}">
                    <a16:creationId xmlns:a16="http://schemas.microsoft.com/office/drawing/2014/main" id="{BA280DDB-DA02-4207-885F-2E539B0AFC95}"/>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4" name="Straight Arrow Connector 23">
                <a:extLst>
                  <a:ext uri="{FF2B5EF4-FFF2-40B4-BE49-F238E27FC236}">
                    <a16:creationId xmlns:a16="http://schemas.microsoft.com/office/drawing/2014/main" id="{523B589E-464B-48AA-B03D-9784BA6B6B23}"/>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5" name="TextBox 24">
                <a:extLst>
                  <a:ext uri="{FF2B5EF4-FFF2-40B4-BE49-F238E27FC236}">
                    <a16:creationId xmlns:a16="http://schemas.microsoft.com/office/drawing/2014/main" id="{757ADD03-40B9-4E01-A845-6D98C472A6AB}"/>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96" name="TextBox 25">
                <a:extLst>
                  <a:ext uri="{FF2B5EF4-FFF2-40B4-BE49-F238E27FC236}">
                    <a16:creationId xmlns:a16="http://schemas.microsoft.com/office/drawing/2014/main" id="{928E3820-0B7A-41FB-8B3A-C701884245D3}"/>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97" name="TextBox 28">
                <a:extLst>
                  <a:ext uri="{FF2B5EF4-FFF2-40B4-BE49-F238E27FC236}">
                    <a16:creationId xmlns:a16="http://schemas.microsoft.com/office/drawing/2014/main" id="{14A2D723-4714-43BC-A0CC-7E0AFE305507}"/>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98" name="TextBox 30">
                <a:extLst>
                  <a:ext uri="{FF2B5EF4-FFF2-40B4-BE49-F238E27FC236}">
                    <a16:creationId xmlns:a16="http://schemas.microsoft.com/office/drawing/2014/main" id="{9BBE0BBE-8C21-4D5B-A215-89BC68EBA849}"/>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99" name="TextBox 32">
                <a:extLst>
                  <a:ext uri="{FF2B5EF4-FFF2-40B4-BE49-F238E27FC236}">
                    <a16:creationId xmlns:a16="http://schemas.microsoft.com/office/drawing/2014/main" id="{D4CB8291-F793-4553-8D0A-7268F246F6ED}"/>
                  </a:ext>
                </a:extLst>
              </p:cNvPr>
              <p:cNvSpPr txBox="1"/>
              <p:nvPr/>
            </p:nvSpPr>
            <p:spPr>
              <a:xfrm>
                <a:off x="10653755" y="5960280"/>
                <a:ext cx="920579" cy="400110"/>
              </a:xfrm>
              <a:prstGeom prst="rect">
                <a:avLst/>
              </a:prstGeom>
            </p:spPr>
            <p:txBody>
              <a:bodyPr rtlCol="0">
                <a:spAutoFit/>
              </a:bodyPr>
              <a:lstStyle/>
              <a:p>
                <a:pPr algn="ctr"/>
                <a:r>
                  <a:rPr lang="en-US" sz="1000" dirty="0">
                    <a:solidFill>
                      <a:srgbClr val="FF0000"/>
                    </a:solidFill>
                  </a:rPr>
                  <a:t>Further resources</a:t>
                </a:r>
              </a:p>
            </p:txBody>
          </p:sp>
          <p:sp>
            <p:nvSpPr>
              <p:cNvPr id="100" name="TextBox 25">
                <a:extLst>
                  <a:ext uri="{FF2B5EF4-FFF2-40B4-BE49-F238E27FC236}">
                    <a16:creationId xmlns:a16="http://schemas.microsoft.com/office/drawing/2014/main" id="{D74366A6-0E4B-42C0-9E1E-71E8FFC04653}"/>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101" name="Straight Arrow Connector 19">
                <a:extLst>
                  <a:ext uri="{FF2B5EF4-FFF2-40B4-BE49-F238E27FC236}">
                    <a16:creationId xmlns:a16="http://schemas.microsoft.com/office/drawing/2014/main" id="{7D3F17BE-B8EE-4031-989F-11EDC02CC33E}"/>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9">
                <a:extLst>
                  <a:ext uri="{FF2B5EF4-FFF2-40B4-BE49-F238E27FC236}">
                    <a16:creationId xmlns:a16="http://schemas.microsoft.com/office/drawing/2014/main" id="{C30D8233-A36E-4C2E-8A9C-82259F549194}"/>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3" name="TextBox 32">
                <a:extLst>
                  <a:ext uri="{FF2B5EF4-FFF2-40B4-BE49-F238E27FC236}">
                    <a16:creationId xmlns:a16="http://schemas.microsoft.com/office/drawing/2014/main" id="{A33CCD7A-80DA-4B76-B7FB-D4F1FFD13C12}"/>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104" name="Straight Arrow Connector 16">
                <a:extLst>
                  <a:ext uri="{FF2B5EF4-FFF2-40B4-BE49-F238E27FC236}">
                    <a16:creationId xmlns:a16="http://schemas.microsoft.com/office/drawing/2014/main" id="{F91D7E3C-F6A6-4AD5-8588-5F11875F633B}"/>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5" name="TextBox 24">
                <a:extLst>
                  <a:ext uri="{FF2B5EF4-FFF2-40B4-BE49-F238E27FC236}">
                    <a16:creationId xmlns:a16="http://schemas.microsoft.com/office/drawing/2014/main" id="{DEAAA614-2FF3-4A92-9502-2C7136A259D9}"/>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106" name="Straight Arrow Connector 23">
                <a:extLst>
                  <a:ext uri="{FF2B5EF4-FFF2-40B4-BE49-F238E27FC236}">
                    <a16:creationId xmlns:a16="http://schemas.microsoft.com/office/drawing/2014/main" id="{A7059268-CAB4-4C9D-8025-E0F5D1D89D0D}"/>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7" name="TextBox 4">
                <a:extLst>
                  <a:ext uri="{FF2B5EF4-FFF2-40B4-BE49-F238E27FC236}">
                    <a16:creationId xmlns:a16="http://schemas.microsoft.com/office/drawing/2014/main" id="{87BCE006-76B8-49C0-A8B2-2E01420C8BD8}"/>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108" name="TextBox 24">
                <a:extLst>
                  <a:ext uri="{FF2B5EF4-FFF2-40B4-BE49-F238E27FC236}">
                    <a16:creationId xmlns:a16="http://schemas.microsoft.com/office/drawing/2014/main" id="{CBC08336-6B1F-4440-BD48-589F6EB46C4F}"/>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109" name="Straight Arrow Connector 19">
                <a:extLst>
                  <a:ext uri="{FF2B5EF4-FFF2-40B4-BE49-F238E27FC236}">
                    <a16:creationId xmlns:a16="http://schemas.microsoft.com/office/drawing/2014/main" id="{4DE7A51A-8B4E-4A9B-9AA3-689CFBD38C5B}"/>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0" name="TextBox 25">
                <a:extLst>
                  <a:ext uri="{FF2B5EF4-FFF2-40B4-BE49-F238E27FC236}">
                    <a16:creationId xmlns:a16="http://schemas.microsoft.com/office/drawing/2014/main" id="{93D2F71D-864F-40D9-AD11-B1CC5B792A85}"/>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111" name="Straight Arrow Connector 19">
                <a:extLst>
                  <a:ext uri="{FF2B5EF4-FFF2-40B4-BE49-F238E27FC236}">
                    <a16:creationId xmlns:a16="http://schemas.microsoft.com/office/drawing/2014/main" id="{D6D71490-18D2-4442-AC4A-14C9A40C9DD1}"/>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2" name="TextBox 25">
                <a:extLst>
                  <a:ext uri="{FF2B5EF4-FFF2-40B4-BE49-F238E27FC236}">
                    <a16:creationId xmlns:a16="http://schemas.microsoft.com/office/drawing/2014/main" id="{1E460AE4-4B83-44D9-86BA-9F74529351BC}"/>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113" name="Straight Arrow Connector 19">
                <a:extLst>
                  <a:ext uri="{FF2B5EF4-FFF2-40B4-BE49-F238E27FC236}">
                    <a16:creationId xmlns:a16="http://schemas.microsoft.com/office/drawing/2014/main" id="{43AD775F-531F-46D7-A49A-B92D1A47871F}"/>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4" name="Straight Arrow Connector 19">
                <a:extLst>
                  <a:ext uri="{FF2B5EF4-FFF2-40B4-BE49-F238E27FC236}">
                    <a16:creationId xmlns:a16="http://schemas.microsoft.com/office/drawing/2014/main" id="{77977F1A-1CD1-42BD-BD86-1F54A02A5420}"/>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5" name="TextBox 28">
                <a:extLst>
                  <a:ext uri="{FF2B5EF4-FFF2-40B4-BE49-F238E27FC236}">
                    <a16:creationId xmlns:a16="http://schemas.microsoft.com/office/drawing/2014/main" id="{B8B62E27-EDB7-4A35-8339-725ACF60943F}"/>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116" name="TextBox 28">
                <a:extLst>
                  <a:ext uri="{FF2B5EF4-FFF2-40B4-BE49-F238E27FC236}">
                    <a16:creationId xmlns:a16="http://schemas.microsoft.com/office/drawing/2014/main" id="{188564C5-A41C-4C93-9EAE-C811DA11960A}"/>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193" y="548680"/>
            <a:ext cx="10020807" cy="2880320"/>
          </a:xfrm>
          <a:prstGeom prst="rect">
            <a:avLst/>
          </a:prstGeom>
        </p:spPr>
      </p:pic>
      <p:sp>
        <p:nvSpPr>
          <p:cNvPr id="37" name="TextBox 4"/>
          <p:cNvSpPr txBox="1"/>
          <p:nvPr/>
        </p:nvSpPr>
        <p:spPr>
          <a:xfrm>
            <a:off x="10601700" y="2728151"/>
            <a:ext cx="920579" cy="307777"/>
          </a:xfrm>
          <a:prstGeom prst="rect">
            <a:avLst/>
          </a:prstGeom>
        </p:spPr>
        <p:txBody>
          <a:bodyPr rtlCol="0">
            <a:spAutoFit/>
          </a:bodyPr>
          <a:lstStyle/>
          <a:p>
            <a:pPr algn="ctr"/>
            <a:r>
              <a:rPr lang="en-US" sz="1400" b="1" dirty="0">
                <a:solidFill>
                  <a:srgbClr val="00B050"/>
                </a:solidFill>
              </a:rPr>
              <a:t>FIG 946</a:t>
            </a:r>
            <a:endParaRPr lang="en-US" sz="1400" b="1" dirty="0">
              <a:solidFill>
                <a:srgbClr val="00B050"/>
              </a:solidFill>
              <a:latin typeface="Calibri"/>
            </a:endParaRPr>
          </a:p>
        </p:txBody>
      </p:sp>
      <p:sp>
        <p:nvSpPr>
          <p:cNvPr id="38" name="Rectangle 37">
            <a:extLst>
              <a:ext uri="{FF2B5EF4-FFF2-40B4-BE49-F238E27FC236}">
                <a16:creationId xmlns:a16="http://schemas.microsoft.com/office/drawing/2014/main" id="{84857C4B-63FE-44F8-A746-3F42FDEDB78B}"/>
              </a:ext>
            </a:extLst>
          </p:cNvPr>
          <p:cNvSpPr/>
          <p:nvPr/>
        </p:nvSpPr>
        <p:spPr>
          <a:xfrm>
            <a:off x="309118" y="3708164"/>
            <a:ext cx="11165256" cy="1754326"/>
          </a:xfrm>
          <a:prstGeom prst="rect">
            <a:avLst/>
          </a:prstGeom>
        </p:spPr>
        <p:txBody>
          <a:bodyPr wrap="square">
            <a:spAutoFit/>
          </a:bodyPr>
          <a:lstStyle/>
          <a:p>
            <a:r>
              <a:rPr lang="en-US" dirty="0"/>
              <a:t>The bronze fragments had been studied in the 1960s. Based on the three surviving tails</a:t>
            </a:r>
            <a:r>
              <a:rPr lang="en-US" b="1" dirty="0"/>
              <a:t>, the proposed reconstruction of the relief’s original composition was a five-meter long frieze</a:t>
            </a:r>
            <a:r>
              <a:rPr lang="en-US" dirty="0"/>
              <a:t>, with</a:t>
            </a:r>
            <a:r>
              <a:rPr lang="en-US" b="1" dirty="0"/>
              <a:t> </a:t>
            </a:r>
            <a:r>
              <a:rPr lang="en-US" dirty="0"/>
              <a:t>three dolphins swimming in a row. The visual examination made already clear that joins were present, and that the relief surface was extensively repaired. </a:t>
            </a:r>
          </a:p>
          <a:p>
            <a:r>
              <a:rPr lang="en-US" dirty="0"/>
              <a:t>In 2006, the Vienne museum decided to renovate the presentation of the Dolphins. Given the fragmentary nature and the complicated reading of the find, the museum requested a thorough technological probing as part of the conservation process, which addressed a series of questions about the sculptural group. </a:t>
            </a:r>
          </a:p>
        </p:txBody>
      </p:sp>
      <p:sp>
        <p:nvSpPr>
          <p:cNvPr id="39" name="Sous-titre 2">
            <a:extLst>
              <a:ext uri="{FF2B5EF4-FFF2-40B4-BE49-F238E27FC236}">
                <a16:creationId xmlns:a16="http://schemas.microsoft.com/office/drawing/2014/main" id="{0419CCB3-3184-40C8-AE92-6EAC7A63F323}"/>
              </a:ext>
            </a:extLst>
          </p:cNvPr>
          <p:cNvSpPr txBox="1">
            <a:spLocks/>
          </p:cNvSpPr>
          <p:nvPr/>
        </p:nvSpPr>
        <p:spPr>
          <a:xfrm>
            <a:off x="398064" y="196235"/>
            <a:ext cx="6018724" cy="528339"/>
          </a:xfrm>
          <a:prstGeom prst="rect">
            <a:avLst/>
          </a:prstGeom>
        </p:spPr>
        <p:txBody>
          <a:bodyPr vert="horz" lIns="91440" tIns="45720" rIns="91440" bIns="45720" rtlCol="0" anchor="t">
            <a:normAutofit/>
          </a:bodyPr>
          <a:lstStyle/>
          <a:p>
            <a:pPr lvl="0">
              <a:spcBef>
                <a:spcPct val="20000"/>
              </a:spcBef>
              <a:defRPr/>
            </a:pPr>
            <a:r>
              <a:rPr lang="en-US" b="1" dirty="0"/>
              <a:t>Context – Occasions for technical studies</a:t>
            </a:r>
            <a:endParaRPr lang="fr-FR" b="1" dirty="0">
              <a:solidFill>
                <a:srgbClr val="000000"/>
              </a:solidFill>
            </a:endParaRPr>
          </a:p>
        </p:txBody>
      </p:sp>
      <p:grpSp>
        <p:nvGrpSpPr>
          <p:cNvPr id="40" name="Group 39">
            <a:extLst>
              <a:ext uri="{FF2B5EF4-FFF2-40B4-BE49-F238E27FC236}">
                <a16:creationId xmlns:a16="http://schemas.microsoft.com/office/drawing/2014/main" id="{DDE44D36-AF00-4E07-830E-1402659278EC}"/>
              </a:ext>
            </a:extLst>
          </p:cNvPr>
          <p:cNvGrpSpPr/>
          <p:nvPr/>
        </p:nvGrpSpPr>
        <p:grpSpPr>
          <a:xfrm>
            <a:off x="338448" y="5889466"/>
            <a:ext cx="11235886" cy="884597"/>
            <a:chOff x="338448" y="5889466"/>
            <a:chExt cx="11235886" cy="884597"/>
          </a:xfrm>
        </p:grpSpPr>
        <p:sp>
          <p:nvSpPr>
            <p:cNvPr id="41" name="TextBox 4">
              <a:extLst>
                <a:ext uri="{FF2B5EF4-FFF2-40B4-BE49-F238E27FC236}">
                  <a16:creationId xmlns:a16="http://schemas.microsoft.com/office/drawing/2014/main" id="{5A86FDEA-A5F0-4F69-8B6B-94531789F1CE}"/>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42" name="Group 41">
              <a:extLst>
                <a:ext uri="{FF2B5EF4-FFF2-40B4-BE49-F238E27FC236}">
                  <a16:creationId xmlns:a16="http://schemas.microsoft.com/office/drawing/2014/main" id="{99F301CC-0B31-4665-AD90-A1AC3FF07055}"/>
                </a:ext>
              </a:extLst>
            </p:cNvPr>
            <p:cNvGrpSpPr/>
            <p:nvPr/>
          </p:nvGrpSpPr>
          <p:grpSpPr>
            <a:xfrm>
              <a:off x="769222" y="5889466"/>
              <a:ext cx="10805112" cy="884597"/>
              <a:chOff x="769222" y="5889466"/>
              <a:chExt cx="10805112" cy="884597"/>
            </a:xfrm>
          </p:grpSpPr>
          <p:sp>
            <p:nvSpPr>
              <p:cNvPr id="43" name="Rectangle 42">
                <a:extLst>
                  <a:ext uri="{FF2B5EF4-FFF2-40B4-BE49-F238E27FC236}">
                    <a16:creationId xmlns:a16="http://schemas.microsoft.com/office/drawing/2014/main" id="{133C9AD7-1D7F-4E66-BD25-C68022062305}"/>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12">
                <a:extLst>
                  <a:ext uri="{FF2B5EF4-FFF2-40B4-BE49-F238E27FC236}">
                    <a16:creationId xmlns:a16="http://schemas.microsoft.com/office/drawing/2014/main" id="{A16E1E79-740A-4187-B9AD-7DC4F74B9DA4}"/>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E04E1EA-F8DE-45E5-A55E-7632C7F6FA04}"/>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42BCB2-0849-45AE-8EAE-F202F2C0E45D}"/>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19">
                <a:extLst>
                  <a:ext uri="{FF2B5EF4-FFF2-40B4-BE49-F238E27FC236}">
                    <a16:creationId xmlns:a16="http://schemas.microsoft.com/office/drawing/2014/main" id="{DD3B582F-9E38-4CB0-9F9F-8276AC01C9F0}"/>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20">
                <a:extLst>
                  <a:ext uri="{FF2B5EF4-FFF2-40B4-BE49-F238E27FC236}">
                    <a16:creationId xmlns:a16="http://schemas.microsoft.com/office/drawing/2014/main" id="{F9F639C8-6D47-4B64-B7F2-2A0247F42DD6}"/>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21">
                <a:extLst>
                  <a:ext uri="{FF2B5EF4-FFF2-40B4-BE49-F238E27FC236}">
                    <a16:creationId xmlns:a16="http://schemas.microsoft.com/office/drawing/2014/main" id="{84158C31-1604-4389-81B3-14EB030153DC}"/>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23">
                <a:extLst>
                  <a:ext uri="{FF2B5EF4-FFF2-40B4-BE49-F238E27FC236}">
                    <a16:creationId xmlns:a16="http://schemas.microsoft.com/office/drawing/2014/main" id="{C757F51F-6700-424A-955B-73798EBED53A}"/>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TextBox 24">
                <a:extLst>
                  <a:ext uri="{FF2B5EF4-FFF2-40B4-BE49-F238E27FC236}">
                    <a16:creationId xmlns:a16="http://schemas.microsoft.com/office/drawing/2014/main" id="{1C6CD016-F9DB-4E19-8388-9FAD31F36B77}"/>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52" name="TextBox 25">
                <a:extLst>
                  <a:ext uri="{FF2B5EF4-FFF2-40B4-BE49-F238E27FC236}">
                    <a16:creationId xmlns:a16="http://schemas.microsoft.com/office/drawing/2014/main" id="{F6C00631-925E-4643-921D-BB4C68D0E284}"/>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53" name="TextBox 28">
                <a:extLst>
                  <a:ext uri="{FF2B5EF4-FFF2-40B4-BE49-F238E27FC236}">
                    <a16:creationId xmlns:a16="http://schemas.microsoft.com/office/drawing/2014/main" id="{03405C3A-E7D3-491A-AF8D-EBF6CBC83FB0}"/>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73" name="TextBox 30">
                <a:extLst>
                  <a:ext uri="{FF2B5EF4-FFF2-40B4-BE49-F238E27FC236}">
                    <a16:creationId xmlns:a16="http://schemas.microsoft.com/office/drawing/2014/main" id="{756C519D-4634-4645-B203-27397E542F58}"/>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74" name="TextBox 32">
                <a:extLst>
                  <a:ext uri="{FF2B5EF4-FFF2-40B4-BE49-F238E27FC236}">
                    <a16:creationId xmlns:a16="http://schemas.microsoft.com/office/drawing/2014/main" id="{2EFD4C82-54CB-46FE-8751-D52E452BC079}"/>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75" name="TextBox 25">
                <a:extLst>
                  <a:ext uri="{FF2B5EF4-FFF2-40B4-BE49-F238E27FC236}">
                    <a16:creationId xmlns:a16="http://schemas.microsoft.com/office/drawing/2014/main" id="{4ED358AA-825E-450B-BDAB-390C79A9B22F}"/>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76" name="Straight Arrow Connector 19">
                <a:extLst>
                  <a:ext uri="{FF2B5EF4-FFF2-40B4-BE49-F238E27FC236}">
                    <a16:creationId xmlns:a16="http://schemas.microsoft.com/office/drawing/2014/main" id="{E4BC5172-30E8-463E-AF91-3AE620E43B9B}"/>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9">
                <a:extLst>
                  <a:ext uri="{FF2B5EF4-FFF2-40B4-BE49-F238E27FC236}">
                    <a16:creationId xmlns:a16="http://schemas.microsoft.com/office/drawing/2014/main" id="{3769A200-3268-4912-ADBD-67D3ABB9DB1F}"/>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32">
                <a:extLst>
                  <a:ext uri="{FF2B5EF4-FFF2-40B4-BE49-F238E27FC236}">
                    <a16:creationId xmlns:a16="http://schemas.microsoft.com/office/drawing/2014/main" id="{A04552F0-F922-46BC-862D-ED2515E51A62}"/>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79" name="Straight Arrow Connector 16">
                <a:extLst>
                  <a:ext uri="{FF2B5EF4-FFF2-40B4-BE49-F238E27FC236}">
                    <a16:creationId xmlns:a16="http://schemas.microsoft.com/office/drawing/2014/main" id="{02E843BC-CA04-423F-876F-E81AED3E01FA}"/>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0" name="TextBox 24">
                <a:extLst>
                  <a:ext uri="{FF2B5EF4-FFF2-40B4-BE49-F238E27FC236}">
                    <a16:creationId xmlns:a16="http://schemas.microsoft.com/office/drawing/2014/main" id="{E4A32B50-E987-42DD-9623-8DC1767DF18E}"/>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81" name="Straight Arrow Connector 23">
                <a:extLst>
                  <a:ext uri="{FF2B5EF4-FFF2-40B4-BE49-F238E27FC236}">
                    <a16:creationId xmlns:a16="http://schemas.microsoft.com/office/drawing/2014/main" id="{2A4126C7-63D7-4B64-BCAE-2C7AA8EBE621}"/>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2" name="TextBox 4">
                <a:extLst>
                  <a:ext uri="{FF2B5EF4-FFF2-40B4-BE49-F238E27FC236}">
                    <a16:creationId xmlns:a16="http://schemas.microsoft.com/office/drawing/2014/main" id="{0F65C916-5ED1-4CBA-9021-D4F6920C6A09}"/>
                  </a:ext>
                </a:extLst>
              </p:cNvPr>
              <p:cNvSpPr txBox="1"/>
              <p:nvPr/>
            </p:nvSpPr>
            <p:spPr>
              <a:xfrm>
                <a:off x="1119200" y="6064056"/>
                <a:ext cx="920579" cy="246063"/>
              </a:xfrm>
              <a:prstGeom prst="rect">
                <a:avLst/>
              </a:prstGeom>
            </p:spPr>
            <p:txBody>
              <a:bodyPr rtlCol="0">
                <a:spAutoFit/>
              </a:bodyPr>
              <a:lstStyle/>
              <a:p>
                <a:pPr algn="ctr"/>
                <a:r>
                  <a:rPr lang="en-US" sz="1000" dirty="0">
                    <a:solidFill>
                      <a:srgbClr val="FF0000"/>
                    </a:solidFill>
                  </a:rPr>
                  <a:t>Context</a:t>
                </a:r>
                <a:endParaRPr lang="en-US" sz="1000" dirty="0">
                  <a:solidFill>
                    <a:srgbClr val="FF0000"/>
                  </a:solidFill>
                  <a:latin typeface="Calibri"/>
                </a:endParaRPr>
              </a:p>
            </p:txBody>
          </p:sp>
          <p:sp>
            <p:nvSpPr>
              <p:cNvPr id="83" name="TextBox 24">
                <a:extLst>
                  <a:ext uri="{FF2B5EF4-FFF2-40B4-BE49-F238E27FC236}">
                    <a16:creationId xmlns:a16="http://schemas.microsoft.com/office/drawing/2014/main" id="{E0AA5291-73A5-4956-A790-2E14D4A40572}"/>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4" name="Straight Arrow Connector 19">
                <a:extLst>
                  <a:ext uri="{FF2B5EF4-FFF2-40B4-BE49-F238E27FC236}">
                    <a16:creationId xmlns:a16="http://schemas.microsoft.com/office/drawing/2014/main" id="{1F44103F-E510-4A34-BA41-CFB92D2C0366}"/>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5" name="TextBox 25">
                <a:extLst>
                  <a:ext uri="{FF2B5EF4-FFF2-40B4-BE49-F238E27FC236}">
                    <a16:creationId xmlns:a16="http://schemas.microsoft.com/office/drawing/2014/main" id="{AC6E5360-FAF1-4316-AB28-0DF56D753E3C}"/>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86" name="Straight Arrow Connector 19">
                <a:extLst>
                  <a:ext uri="{FF2B5EF4-FFF2-40B4-BE49-F238E27FC236}">
                    <a16:creationId xmlns:a16="http://schemas.microsoft.com/office/drawing/2014/main" id="{49F733FF-8A93-4BC7-8717-C01718C9FBB7}"/>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7" name="TextBox 25">
                <a:extLst>
                  <a:ext uri="{FF2B5EF4-FFF2-40B4-BE49-F238E27FC236}">
                    <a16:creationId xmlns:a16="http://schemas.microsoft.com/office/drawing/2014/main" id="{59044443-3202-4C4A-BEF6-639F95468CFF}"/>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88" name="Straight Arrow Connector 19">
                <a:extLst>
                  <a:ext uri="{FF2B5EF4-FFF2-40B4-BE49-F238E27FC236}">
                    <a16:creationId xmlns:a16="http://schemas.microsoft.com/office/drawing/2014/main" id="{BF71630C-9983-44BE-A725-8F68027881F4}"/>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9" name="Straight Arrow Connector 19">
                <a:extLst>
                  <a:ext uri="{FF2B5EF4-FFF2-40B4-BE49-F238E27FC236}">
                    <a16:creationId xmlns:a16="http://schemas.microsoft.com/office/drawing/2014/main" id="{AC157414-BE13-4ADE-A95B-38F546E4A2BB}"/>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0" name="TextBox 28">
                <a:extLst>
                  <a:ext uri="{FF2B5EF4-FFF2-40B4-BE49-F238E27FC236}">
                    <a16:creationId xmlns:a16="http://schemas.microsoft.com/office/drawing/2014/main" id="{198B6323-2614-4461-B593-B3B6893AD5C2}"/>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91" name="TextBox 28">
                <a:extLst>
                  <a:ext uri="{FF2B5EF4-FFF2-40B4-BE49-F238E27FC236}">
                    <a16:creationId xmlns:a16="http://schemas.microsoft.com/office/drawing/2014/main" id="{FB1D93E8-6EA6-4F3C-B2C6-E8595A34B811}"/>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55613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l="8729" t="10071" r="5049" b="21410"/>
          <a:stretch/>
        </p:blipFill>
        <p:spPr>
          <a:xfrm>
            <a:off x="4052295" y="548680"/>
            <a:ext cx="2811775" cy="2232248"/>
          </a:xfrm>
          <a:prstGeom prst="rect">
            <a:avLst/>
          </a:prstGeom>
        </p:spPr>
      </p:pic>
      <p:pic>
        <p:nvPicPr>
          <p:cNvPr id="4" name="Image 3"/>
          <p:cNvPicPr>
            <a:picLocks noChangeAspect="1"/>
          </p:cNvPicPr>
          <p:nvPr/>
        </p:nvPicPr>
        <p:blipFill rotWithShape="1">
          <a:blip r:embed="rId4" cstate="print">
            <a:extLst>
              <a:ext uri="{28A0092B-C50C-407E-A947-70E740481C1C}">
                <a14:useLocalDpi xmlns:a14="http://schemas.microsoft.com/office/drawing/2010/main" val="0"/>
              </a:ext>
            </a:extLst>
          </a:blip>
          <a:srcRect t="9202" b="7099"/>
          <a:stretch/>
        </p:blipFill>
        <p:spPr>
          <a:xfrm rot="10800000">
            <a:off x="7656756" y="2060854"/>
            <a:ext cx="2831733" cy="2367810"/>
          </a:xfrm>
          <a:prstGeom prst="rect">
            <a:avLst/>
          </a:prstGeom>
        </p:spPr>
      </p:pic>
      <p:pic>
        <p:nvPicPr>
          <p:cNvPr id="5" name="Image 4"/>
          <p:cNvPicPr>
            <a:picLocks noChangeAspect="1"/>
          </p:cNvPicPr>
          <p:nvPr/>
        </p:nvPicPr>
        <p:blipFill rotWithShape="1">
          <a:blip r:embed="rId5" cstate="print">
            <a:extLst>
              <a:ext uri="{28A0092B-C50C-407E-A947-70E740481C1C}">
                <a14:useLocalDpi xmlns:a14="http://schemas.microsoft.com/office/drawing/2010/main" val="0"/>
              </a:ext>
            </a:extLst>
          </a:blip>
          <a:srcRect t="21827" b="11163"/>
          <a:stretch/>
        </p:blipFill>
        <p:spPr>
          <a:xfrm rot="10800000">
            <a:off x="4425153" y="2865989"/>
            <a:ext cx="3048443" cy="1571122"/>
          </a:xfrm>
          <a:prstGeom prst="rect">
            <a:avLst/>
          </a:prstGeom>
        </p:spPr>
      </p:pic>
      <p:pic>
        <p:nvPicPr>
          <p:cNvPr id="6" name="Imag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2356667" y="2491515"/>
            <a:ext cx="1222581" cy="940324"/>
          </a:xfrm>
          <a:prstGeom prst="rect">
            <a:avLst/>
          </a:prstGeom>
        </p:spPr>
      </p:pic>
      <p:pic>
        <p:nvPicPr>
          <p:cNvPr id="7" name="Image 6"/>
          <p:cNvPicPr>
            <a:picLocks noChangeAspect="1"/>
          </p:cNvPicPr>
          <p:nvPr/>
        </p:nvPicPr>
        <p:blipFill rotWithShape="1">
          <a:blip r:embed="rId7" cstate="print">
            <a:extLst>
              <a:ext uri="{28A0092B-C50C-407E-A947-70E740481C1C}">
                <a14:useLocalDpi xmlns:a14="http://schemas.microsoft.com/office/drawing/2010/main" val="0"/>
              </a:ext>
            </a:extLst>
          </a:blip>
          <a:srcRect t="22440" b="20362"/>
          <a:stretch/>
        </p:blipFill>
        <p:spPr>
          <a:xfrm>
            <a:off x="1316152" y="3504537"/>
            <a:ext cx="2102447" cy="924926"/>
          </a:xfrm>
          <a:prstGeom prst="rect">
            <a:avLst/>
          </a:prstGeom>
        </p:spPr>
      </p:pic>
      <p:pic>
        <p:nvPicPr>
          <p:cNvPr id="8" name="Imag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1165746" y="2336014"/>
            <a:ext cx="1222581" cy="940324"/>
          </a:xfrm>
          <a:prstGeom prst="rect">
            <a:avLst/>
          </a:prstGeom>
        </p:spPr>
      </p:pic>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6903322" y="2108338"/>
            <a:ext cx="728004" cy="559930"/>
          </a:xfrm>
          <a:prstGeom prst="rect">
            <a:avLst/>
          </a:prstGeom>
        </p:spPr>
      </p:pic>
      <p:sp>
        <p:nvSpPr>
          <p:cNvPr id="38" name="TextBox 4"/>
          <p:cNvSpPr txBox="1"/>
          <p:nvPr/>
        </p:nvSpPr>
        <p:spPr>
          <a:xfrm>
            <a:off x="8976321" y="1628801"/>
            <a:ext cx="920579" cy="307777"/>
          </a:xfrm>
          <a:prstGeom prst="rect">
            <a:avLst/>
          </a:prstGeom>
        </p:spPr>
        <p:txBody>
          <a:bodyPr rtlCol="0">
            <a:spAutoFit/>
          </a:bodyPr>
          <a:lstStyle/>
          <a:p>
            <a:pPr algn="ctr"/>
            <a:r>
              <a:rPr lang="en-US" sz="1400" b="1" dirty="0">
                <a:solidFill>
                  <a:srgbClr val="00B050"/>
                </a:solidFill>
              </a:rPr>
              <a:t>FIG 933</a:t>
            </a:r>
            <a:endParaRPr lang="en-US" sz="1400" b="1" dirty="0">
              <a:solidFill>
                <a:srgbClr val="00B050"/>
              </a:solidFill>
              <a:latin typeface="Calibri"/>
            </a:endParaRPr>
          </a:p>
        </p:txBody>
      </p:sp>
      <p:sp>
        <p:nvSpPr>
          <p:cNvPr id="39" name="TextBox 4"/>
          <p:cNvSpPr txBox="1"/>
          <p:nvPr/>
        </p:nvSpPr>
        <p:spPr>
          <a:xfrm>
            <a:off x="3143673" y="620689"/>
            <a:ext cx="920579" cy="307777"/>
          </a:xfrm>
          <a:prstGeom prst="rect">
            <a:avLst/>
          </a:prstGeom>
        </p:spPr>
        <p:txBody>
          <a:bodyPr rtlCol="0">
            <a:spAutoFit/>
          </a:bodyPr>
          <a:lstStyle/>
          <a:p>
            <a:pPr algn="ctr"/>
            <a:r>
              <a:rPr lang="en-US" sz="1400" b="1" dirty="0">
                <a:solidFill>
                  <a:srgbClr val="00B050"/>
                </a:solidFill>
              </a:rPr>
              <a:t>FIG 935</a:t>
            </a:r>
            <a:endParaRPr lang="en-US" sz="1400" b="1" dirty="0">
              <a:solidFill>
                <a:srgbClr val="00B050"/>
              </a:solidFill>
              <a:latin typeface="Calibri"/>
            </a:endParaRPr>
          </a:p>
        </p:txBody>
      </p:sp>
      <p:sp>
        <p:nvSpPr>
          <p:cNvPr id="40" name="TextBox 4"/>
          <p:cNvSpPr txBox="1"/>
          <p:nvPr/>
        </p:nvSpPr>
        <p:spPr>
          <a:xfrm>
            <a:off x="3617834" y="3111446"/>
            <a:ext cx="920579" cy="307777"/>
          </a:xfrm>
          <a:prstGeom prst="rect">
            <a:avLst/>
          </a:prstGeom>
        </p:spPr>
        <p:txBody>
          <a:bodyPr rtlCol="0">
            <a:spAutoFit/>
          </a:bodyPr>
          <a:lstStyle/>
          <a:p>
            <a:pPr algn="ctr"/>
            <a:r>
              <a:rPr lang="en-US" sz="1400" b="1" dirty="0">
                <a:solidFill>
                  <a:srgbClr val="00B050"/>
                </a:solidFill>
              </a:rPr>
              <a:t>FIG 937</a:t>
            </a:r>
            <a:endParaRPr lang="en-US" sz="1400" b="1" dirty="0">
              <a:solidFill>
                <a:srgbClr val="00B050"/>
              </a:solidFill>
              <a:latin typeface="Calibri"/>
            </a:endParaRPr>
          </a:p>
        </p:txBody>
      </p:sp>
      <p:sp>
        <p:nvSpPr>
          <p:cNvPr id="41" name="TextBox 4"/>
          <p:cNvSpPr txBox="1"/>
          <p:nvPr/>
        </p:nvSpPr>
        <p:spPr>
          <a:xfrm>
            <a:off x="6888089" y="1700809"/>
            <a:ext cx="920579" cy="307777"/>
          </a:xfrm>
          <a:prstGeom prst="rect">
            <a:avLst/>
          </a:prstGeom>
        </p:spPr>
        <p:txBody>
          <a:bodyPr rtlCol="0">
            <a:spAutoFit/>
          </a:bodyPr>
          <a:lstStyle/>
          <a:p>
            <a:pPr algn="ctr"/>
            <a:r>
              <a:rPr lang="en-US" sz="1400" b="1" dirty="0">
                <a:solidFill>
                  <a:srgbClr val="00B050"/>
                </a:solidFill>
              </a:rPr>
              <a:t>FIG 939</a:t>
            </a:r>
            <a:endParaRPr lang="en-US" sz="1400" b="1" dirty="0">
              <a:solidFill>
                <a:srgbClr val="00B050"/>
              </a:solidFill>
              <a:latin typeface="Calibri"/>
            </a:endParaRPr>
          </a:p>
        </p:txBody>
      </p:sp>
      <p:sp>
        <p:nvSpPr>
          <p:cNvPr id="42" name="TextBox 4"/>
          <p:cNvSpPr txBox="1"/>
          <p:nvPr/>
        </p:nvSpPr>
        <p:spPr>
          <a:xfrm>
            <a:off x="2609782" y="2111041"/>
            <a:ext cx="920579" cy="307777"/>
          </a:xfrm>
          <a:prstGeom prst="rect">
            <a:avLst/>
          </a:prstGeom>
        </p:spPr>
        <p:txBody>
          <a:bodyPr rtlCol="0">
            <a:spAutoFit/>
          </a:bodyPr>
          <a:lstStyle/>
          <a:p>
            <a:pPr algn="ctr"/>
            <a:r>
              <a:rPr lang="en-US" sz="1400" b="1" dirty="0">
                <a:solidFill>
                  <a:srgbClr val="00B050"/>
                </a:solidFill>
              </a:rPr>
              <a:t>FIG 941</a:t>
            </a:r>
            <a:endParaRPr lang="en-US" sz="1400" b="1" dirty="0">
              <a:solidFill>
                <a:srgbClr val="00B050"/>
              </a:solidFill>
              <a:latin typeface="Calibri"/>
            </a:endParaRPr>
          </a:p>
        </p:txBody>
      </p:sp>
      <p:sp>
        <p:nvSpPr>
          <p:cNvPr id="43" name="TextBox 4"/>
          <p:cNvSpPr txBox="1"/>
          <p:nvPr/>
        </p:nvSpPr>
        <p:spPr>
          <a:xfrm>
            <a:off x="1323223" y="1834952"/>
            <a:ext cx="920579" cy="307777"/>
          </a:xfrm>
          <a:prstGeom prst="rect">
            <a:avLst/>
          </a:prstGeom>
        </p:spPr>
        <p:txBody>
          <a:bodyPr rtlCol="0">
            <a:spAutoFit/>
          </a:bodyPr>
          <a:lstStyle/>
          <a:p>
            <a:pPr algn="ctr"/>
            <a:r>
              <a:rPr lang="en-US" sz="1400" b="1" dirty="0">
                <a:solidFill>
                  <a:srgbClr val="00B050"/>
                </a:solidFill>
              </a:rPr>
              <a:t>FIG 943</a:t>
            </a:r>
            <a:endParaRPr lang="en-US" sz="1400" b="1" dirty="0">
              <a:solidFill>
                <a:srgbClr val="00B050"/>
              </a:solidFill>
              <a:latin typeface="Calibri"/>
            </a:endParaRPr>
          </a:p>
        </p:txBody>
      </p:sp>
      <p:sp>
        <p:nvSpPr>
          <p:cNvPr id="44" name="TextBox 4"/>
          <p:cNvSpPr txBox="1"/>
          <p:nvPr/>
        </p:nvSpPr>
        <p:spPr>
          <a:xfrm>
            <a:off x="370002" y="3804523"/>
            <a:ext cx="920579" cy="307777"/>
          </a:xfrm>
          <a:prstGeom prst="rect">
            <a:avLst/>
          </a:prstGeom>
        </p:spPr>
        <p:txBody>
          <a:bodyPr rtlCol="0">
            <a:spAutoFit/>
          </a:bodyPr>
          <a:lstStyle/>
          <a:p>
            <a:pPr algn="ctr"/>
            <a:r>
              <a:rPr lang="en-US" sz="1400" b="1" dirty="0">
                <a:solidFill>
                  <a:srgbClr val="00B050"/>
                </a:solidFill>
              </a:rPr>
              <a:t>FIG 945</a:t>
            </a:r>
            <a:endParaRPr lang="en-US" sz="1400" b="1" dirty="0">
              <a:solidFill>
                <a:srgbClr val="00B050"/>
              </a:solidFill>
              <a:latin typeface="Calibri"/>
            </a:endParaRPr>
          </a:p>
        </p:txBody>
      </p:sp>
      <p:sp>
        <p:nvSpPr>
          <p:cNvPr id="45" name="TextBox 44">
            <a:extLst>
              <a:ext uri="{FF2B5EF4-FFF2-40B4-BE49-F238E27FC236}">
                <a16:creationId xmlns:a16="http://schemas.microsoft.com/office/drawing/2014/main" id="{41769403-C775-4B6A-A3DF-614758644FF6}"/>
              </a:ext>
            </a:extLst>
          </p:cNvPr>
          <p:cNvSpPr txBox="1"/>
          <p:nvPr/>
        </p:nvSpPr>
        <p:spPr>
          <a:xfrm>
            <a:off x="1199456" y="4682568"/>
            <a:ext cx="10792213" cy="1200329"/>
          </a:xfrm>
          <a:prstGeom prst="rect">
            <a:avLst/>
          </a:prstGeom>
          <a:ln>
            <a:noFill/>
          </a:ln>
        </p:spPr>
        <p:txBody>
          <a:bodyPr wrap="square" rtlCol="0">
            <a:spAutoFit/>
          </a:bodyPr>
          <a:lstStyle/>
          <a:p>
            <a:r>
              <a:rPr lang="en-US" dirty="0"/>
              <a:t>• How was it made?</a:t>
            </a:r>
          </a:p>
          <a:p>
            <a:r>
              <a:rPr lang="en-US" dirty="0"/>
              <a:t>• Why was it so heavily repaired? </a:t>
            </a:r>
          </a:p>
          <a:p>
            <a:r>
              <a:rPr lang="en-US" dirty="0"/>
              <a:t>• How do the surviving fragments fit together? </a:t>
            </a:r>
          </a:p>
          <a:p>
            <a:r>
              <a:rPr lang="en-US" dirty="0"/>
              <a:t>• What may the original composition of the full relief have been?</a:t>
            </a:r>
          </a:p>
        </p:txBody>
      </p:sp>
      <p:sp>
        <p:nvSpPr>
          <p:cNvPr id="46" name="Sous-titre 2">
            <a:extLst>
              <a:ext uri="{FF2B5EF4-FFF2-40B4-BE49-F238E27FC236}">
                <a16:creationId xmlns:a16="http://schemas.microsoft.com/office/drawing/2014/main" id="{9AD5AFC9-8DB4-4A31-897B-1B39556C2623}"/>
              </a:ext>
            </a:extLst>
          </p:cNvPr>
          <p:cNvSpPr txBox="1">
            <a:spLocks/>
          </p:cNvSpPr>
          <p:nvPr/>
        </p:nvSpPr>
        <p:spPr>
          <a:xfrm>
            <a:off x="93231" y="206395"/>
            <a:ext cx="3682989" cy="446124"/>
          </a:xfrm>
          <a:prstGeom prst="rect">
            <a:avLst/>
          </a:prstGeom>
        </p:spPr>
        <p:txBody>
          <a:bodyPr vert="horz" lIns="91440" tIns="45720" rIns="91440" bIns="45720" rtlCol="0" anchor="t">
            <a:normAutofit/>
          </a:bodyPr>
          <a:lstStyle/>
          <a:p>
            <a:pPr lvl="0" algn="ctr">
              <a:spcBef>
                <a:spcPct val="20000"/>
              </a:spcBef>
              <a:defRPr/>
            </a:pPr>
            <a:r>
              <a:rPr lang="fr-FR" sz="2200" b="1" dirty="0">
                <a:solidFill>
                  <a:sysClr val="windowText" lastClr="000000"/>
                </a:solidFill>
                <a:latin typeface="Calibri"/>
              </a:rPr>
              <a:t>The main questions:</a:t>
            </a:r>
            <a:endParaRPr lang="fr-FR" sz="2200" b="1" dirty="0">
              <a:solidFill>
                <a:srgbClr val="000000"/>
              </a:solidFill>
              <a:latin typeface="Calibri"/>
            </a:endParaRPr>
          </a:p>
          <a:p>
            <a:pPr algn="ctr">
              <a:spcBef>
                <a:spcPct val="20000"/>
              </a:spcBef>
              <a:defRPr/>
            </a:pPr>
            <a:endParaRPr lang="fr-FR" sz="3200" dirty="0">
              <a:solidFill>
                <a:schemeClr val="tx1">
                  <a:tint val="75000"/>
                </a:schemeClr>
              </a:solidFill>
            </a:endParaRPr>
          </a:p>
        </p:txBody>
      </p:sp>
      <p:grpSp>
        <p:nvGrpSpPr>
          <p:cNvPr id="99" name="Group 98">
            <a:extLst>
              <a:ext uri="{FF2B5EF4-FFF2-40B4-BE49-F238E27FC236}">
                <a16:creationId xmlns:a16="http://schemas.microsoft.com/office/drawing/2014/main" id="{466AA55F-D6A5-478A-9E5A-7E05F355F1A2}"/>
              </a:ext>
            </a:extLst>
          </p:cNvPr>
          <p:cNvGrpSpPr/>
          <p:nvPr/>
        </p:nvGrpSpPr>
        <p:grpSpPr>
          <a:xfrm>
            <a:off x="338448" y="5889466"/>
            <a:ext cx="11235886" cy="884597"/>
            <a:chOff x="338448" y="5889466"/>
            <a:chExt cx="11235886" cy="884597"/>
          </a:xfrm>
        </p:grpSpPr>
        <p:sp>
          <p:nvSpPr>
            <p:cNvPr id="100" name="TextBox 4">
              <a:extLst>
                <a:ext uri="{FF2B5EF4-FFF2-40B4-BE49-F238E27FC236}">
                  <a16:creationId xmlns:a16="http://schemas.microsoft.com/office/drawing/2014/main" id="{668DFF5B-677B-4587-B2CE-2B6DC05FD7A6}"/>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101" name="Group 100">
              <a:extLst>
                <a:ext uri="{FF2B5EF4-FFF2-40B4-BE49-F238E27FC236}">
                  <a16:creationId xmlns:a16="http://schemas.microsoft.com/office/drawing/2014/main" id="{D7595038-E815-4A6B-9DF0-DA8736272F13}"/>
                </a:ext>
              </a:extLst>
            </p:cNvPr>
            <p:cNvGrpSpPr/>
            <p:nvPr/>
          </p:nvGrpSpPr>
          <p:grpSpPr>
            <a:xfrm>
              <a:off x="769222" y="5889466"/>
              <a:ext cx="10805112" cy="884597"/>
              <a:chOff x="769222" y="5889466"/>
              <a:chExt cx="10805112" cy="884597"/>
            </a:xfrm>
          </p:grpSpPr>
          <p:sp>
            <p:nvSpPr>
              <p:cNvPr id="102" name="Rectangle 101">
                <a:extLst>
                  <a:ext uri="{FF2B5EF4-FFF2-40B4-BE49-F238E27FC236}">
                    <a16:creationId xmlns:a16="http://schemas.microsoft.com/office/drawing/2014/main" id="{95063652-D5F9-4B47-A3CB-20B70523AE17}"/>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2">
                <a:extLst>
                  <a:ext uri="{FF2B5EF4-FFF2-40B4-BE49-F238E27FC236}">
                    <a16:creationId xmlns:a16="http://schemas.microsoft.com/office/drawing/2014/main" id="{3FDB5ECC-5534-4813-B25E-2C19EF7EA03E}"/>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0AFD1001-9FD0-4B24-B59F-DC3820A6358E}"/>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6F5CD3D6-5AC6-4FF7-B9E8-4739E674DF0B}"/>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6" name="Straight Arrow Connector 19">
                <a:extLst>
                  <a:ext uri="{FF2B5EF4-FFF2-40B4-BE49-F238E27FC236}">
                    <a16:creationId xmlns:a16="http://schemas.microsoft.com/office/drawing/2014/main" id="{7A3D3E20-7D84-4903-98C8-46AE1140062D}"/>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7" name="Straight Arrow Connector 20">
                <a:extLst>
                  <a:ext uri="{FF2B5EF4-FFF2-40B4-BE49-F238E27FC236}">
                    <a16:creationId xmlns:a16="http://schemas.microsoft.com/office/drawing/2014/main" id="{768A8A95-09DC-4B92-8A1A-1B7473116E32}"/>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8" name="Straight Arrow Connector 21">
                <a:extLst>
                  <a:ext uri="{FF2B5EF4-FFF2-40B4-BE49-F238E27FC236}">
                    <a16:creationId xmlns:a16="http://schemas.microsoft.com/office/drawing/2014/main" id="{DD30017A-1471-468D-9077-77DAE272435C}"/>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9" name="Straight Arrow Connector 23">
                <a:extLst>
                  <a:ext uri="{FF2B5EF4-FFF2-40B4-BE49-F238E27FC236}">
                    <a16:creationId xmlns:a16="http://schemas.microsoft.com/office/drawing/2014/main" id="{DC4DA7BF-6A0E-4C50-9EF3-664B0BD807E0}"/>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0" name="TextBox 24">
                <a:extLst>
                  <a:ext uri="{FF2B5EF4-FFF2-40B4-BE49-F238E27FC236}">
                    <a16:creationId xmlns:a16="http://schemas.microsoft.com/office/drawing/2014/main" id="{CA34D5D7-6F5D-4E1B-AED4-287386038B17}"/>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111" name="TextBox 25">
                <a:extLst>
                  <a:ext uri="{FF2B5EF4-FFF2-40B4-BE49-F238E27FC236}">
                    <a16:creationId xmlns:a16="http://schemas.microsoft.com/office/drawing/2014/main" id="{6177E86F-E1BD-4E41-95CE-199885157A91}"/>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112" name="TextBox 28">
                <a:extLst>
                  <a:ext uri="{FF2B5EF4-FFF2-40B4-BE49-F238E27FC236}">
                    <a16:creationId xmlns:a16="http://schemas.microsoft.com/office/drawing/2014/main" id="{9E0528CF-47C3-4343-9A88-12598DB24613}"/>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113" name="TextBox 30">
                <a:extLst>
                  <a:ext uri="{FF2B5EF4-FFF2-40B4-BE49-F238E27FC236}">
                    <a16:creationId xmlns:a16="http://schemas.microsoft.com/office/drawing/2014/main" id="{E0D39F3C-97D6-41E0-8FB0-39879AFB0317}"/>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114" name="TextBox 32">
                <a:extLst>
                  <a:ext uri="{FF2B5EF4-FFF2-40B4-BE49-F238E27FC236}">
                    <a16:creationId xmlns:a16="http://schemas.microsoft.com/office/drawing/2014/main" id="{95CAB472-FCAC-4DC7-AD8C-7E13AC6A154D}"/>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115" name="TextBox 25">
                <a:extLst>
                  <a:ext uri="{FF2B5EF4-FFF2-40B4-BE49-F238E27FC236}">
                    <a16:creationId xmlns:a16="http://schemas.microsoft.com/office/drawing/2014/main" id="{6BB1F592-E244-4C4D-9CF6-C6A098B6683B}"/>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116" name="Straight Arrow Connector 19">
                <a:extLst>
                  <a:ext uri="{FF2B5EF4-FFF2-40B4-BE49-F238E27FC236}">
                    <a16:creationId xmlns:a16="http://schemas.microsoft.com/office/drawing/2014/main" id="{1D596CC2-681C-4E24-954F-A91ACD48083E}"/>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7" name="Straight Arrow Connector 19">
                <a:extLst>
                  <a:ext uri="{FF2B5EF4-FFF2-40B4-BE49-F238E27FC236}">
                    <a16:creationId xmlns:a16="http://schemas.microsoft.com/office/drawing/2014/main" id="{F7146034-E7AC-40D3-9B42-32538501043D}"/>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8" name="TextBox 32">
                <a:extLst>
                  <a:ext uri="{FF2B5EF4-FFF2-40B4-BE49-F238E27FC236}">
                    <a16:creationId xmlns:a16="http://schemas.microsoft.com/office/drawing/2014/main" id="{C4EEA7AE-F1D5-4279-8ABF-987EEE0145D5}"/>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119" name="Straight Arrow Connector 16">
                <a:extLst>
                  <a:ext uri="{FF2B5EF4-FFF2-40B4-BE49-F238E27FC236}">
                    <a16:creationId xmlns:a16="http://schemas.microsoft.com/office/drawing/2014/main" id="{71428A58-BB08-45D4-9402-38B642EC264D}"/>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0" name="TextBox 24">
                <a:extLst>
                  <a:ext uri="{FF2B5EF4-FFF2-40B4-BE49-F238E27FC236}">
                    <a16:creationId xmlns:a16="http://schemas.microsoft.com/office/drawing/2014/main" id="{9693A820-B68D-402F-9770-D8407EABED2D}"/>
                  </a:ext>
                </a:extLst>
              </p:cNvPr>
              <p:cNvSpPr txBox="1"/>
              <p:nvPr/>
            </p:nvSpPr>
            <p:spPr>
              <a:xfrm>
                <a:off x="1978940" y="5967746"/>
                <a:ext cx="920579" cy="400110"/>
              </a:xfrm>
              <a:prstGeom prst="rect">
                <a:avLst/>
              </a:prstGeom>
            </p:spPr>
            <p:txBody>
              <a:bodyPr rtlCol="0">
                <a:spAutoFit/>
              </a:bodyPr>
              <a:lstStyle/>
              <a:p>
                <a:pPr algn="ctr"/>
                <a:r>
                  <a:rPr lang="en-US" sz="1000" dirty="0">
                    <a:solidFill>
                      <a:srgbClr val="FF0000"/>
                    </a:solidFill>
                  </a:rPr>
                  <a:t>Main questions</a:t>
                </a:r>
              </a:p>
            </p:txBody>
          </p:sp>
          <p:cxnSp>
            <p:nvCxnSpPr>
              <p:cNvPr id="121" name="Straight Arrow Connector 23">
                <a:extLst>
                  <a:ext uri="{FF2B5EF4-FFF2-40B4-BE49-F238E27FC236}">
                    <a16:creationId xmlns:a16="http://schemas.microsoft.com/office/drawing/2014/main" id="{C3D4DD82-BBA9-4EA7-B949-10B423F525B7}"/>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2" name="TextBox 4">
                <a:extLst>
                  <a:ext uri="{FF2B5EF4-FFF2-40B4-BE49-F238E27FC236}">
                    <a16:creationId xmlns:a16="http://schemas.microsoft.com/office/drawing/2014/main" id="{28D7E141-D604-4CC4-BA9D-7AB23B0B3EF7}"/>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123" name="TextBox 24">
                <a:extLst>
                  <a:ext uri="{FF2B5EF4-FFF2-40B4-BE49-F238E27FC236}">
                    <a16:creationId xmlns:a16="http://schemas.microsoft.com/office/drawing/2014/main" id="{AF62AA25-5410-48ED-A631-D3C1D6A40D30}"/>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124" name="Straight Arrow Connector 19">
                <a:extLst>
                  <a:ext uri="{FF2B5EF4-FFF2-40B4-BE49-F238E27FC236}">
                    <a16:creationId xmlns:a16="http://schemas.microsoft.com/office/drawing/2014/main" id="{43D0FEB3-7098-45D8-8225-702BF6C4BC82}"/>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5" name="TextBox 25">
                <a:extLst>
                  <a:ext uri="{FF2B5EF4-FFF2-40B4-BE49-F238E27FC236}">
                    <a16:creationId xmlns:a16="http://schemas.microsoft.com/office/drawing/2014/main" id="{0F004ADF-9F96-42FA-8B5F-7B406CD7829D}"/>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126" name="Straight Arrow Connector 19">
                <a:extLst>
                  <a:ext uri="{FF2B5EF4-FFF2-40B4-BE49-F238E27FC236}">
                    <a16:creationId xmlns:a16="http://schemas.microsoft.com/office/drawing/2014/main" id="{59C085BE-5CC7-4A58-AB6D-E7A55145F33F}"/>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7" name="TextBox 25">
                <a:extLst>
                  <a:ext uri="{FF2B5EF4-FFF2-40B4-BE49-F238E27FC236}">
                    <a16:creationId xmlns:a16="http://schemas.microsoft.com/office/drawing/2014/main" id="{66CFEB29-3961-4361-9A6A-0FBF3835C63B}"/>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128" name="Straight Arrow Connector 19">
                <a:extLst>
                  <a:ext uri="{FF2B5EF4-FFF2-40B4-BE49-F238E27FC236}">
                    <a16:creationId xmlns:a16="http://schemas.microsoft.com/office/drawing/2014/main" id="{9E1B0E2A-89DD-4C2D-BC36-82C52D35289D}"/>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29" name="Straight Arrow Connector 19">
                <a:extLst>
                  <a:ext uri="{FF2B5EF4-FFF2-40B4-BE49-F238E27FC236}">
                    <a16:creationId xmlns:a16="http://schemas.microsoft.com/office/drawing/2014/main" id="{5F98B150-95E0-4C37-8CC4-C7C53965E4DF}"/>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30" name="TextBox 28">
                <a:extLst>
                  <a:ext uri="{FF2B5EF4-FFF2-40B4-BE49-F238E27FC236}">
                    <a16:creationId xmlns:a16="http://schemas.microsoft.com/office/drawing/2014/main" id="{AF7AA01D-A6BD-44B4-9FA8-CE6281B52C16}"/>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131" name="TextBox 28">
                <a:extLst>
                  <a:ext uri="{FF2B5EF4-FFF2-40B4-BE49-F238E27FC236}">
                    <a16:creationId xmlns:a16="http://schemas.microsoft.com/office/drawing/2014/main" id="{F3126798-526D-4DD3-A7C0-A9F02489BE60}"/>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423332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160048" y="104774"/>
            <a:ext cx="5486103" cy="513663"/>
          </a:xfrm>
          <a:prstGeom prst="rect">
            <a:avLst/>
          </a:prstGeom>
        </p:spPr>
        <p:txBody>
          <a:bodyPr vert="horz" lIns="91440" tIns="45720" rIns="91440" bIns="45720" rtlCol="0" anchor="t">
            <a:normAutofit/>
          </a:bodyPr>
          <a:lstStyle/>
          <a:p>
            <a:pPr lvl="0">
              <a:spcBef>
                <a:spcPct val="20000"/>
              </a:spcBef>
              <a:defRPr/>
            </a:pPr>
            <a:r>
              <a:rPr lang="fr-FR" b="1" dirty="0"/>
              <a:t>Visual </a:t>
            </a:r>
            <a:r>
              <a:rPr lang="fr-FR" b="1" dirty="0" err="1"/>
              <a:t>examination</a:t>
            </a:r>
            <a:r>
              <a:rPr lang="fr-FR" b="1" dirty="0"/>
              <a:t>: </a:t>
            </a:r>
            <a:r>
              <a:rPr lang="fr-FR" b="1" dirty="0" err="1"/>
              <a:t>Some</a:t>
            </a:r>
            <a:r>
              <a:rPr lang="fr-FR" b="1" dirty="0"/>
              <a:t> key new </a:t>
            </a:r>
            <a:r>
              <a:rPr lang="fr-FR" b="1" dirty="0" err="1"/>
              <a:t>findings</a:t>
            </a:r>
            <a:endParaRPr lang="fr-FR" sz="2400" dirty="0">
              <a:solidFill>
                <a:schemeClr val="tx1">
                  <a:tint val="75000"/>
                </a:schemeClr>
              </a:solidFill>
            </a:endParaRPr>
          </a:p>
        </p:txBody>
      </p:sp>
      <p:sp>
        <p:nvSpPr>
          <p:cNvPr id="4" name="Rectangle 3"/>
          <p:cNvSpPr/>
          <p:nvPr/>
        </p:nvSpPr>
        <p:spPr>
          <a:xfrm>
            <a:off x="479376" y="4747868"/>
            <a:ext cx="11377264" cy="954107"/>
          </a:xfrm>
          <a:prstGeom prst="rect">
            <a:avLst/>
          </a:prstGeom>
        </p:spPr>
        <p:txBody>
          <a:bodyPr wrap="square">
            <a:spAutoFit/>
          </a:bodyPr>
          <a:lstStyle/>
          <a:p>
            <a:r>
              <a:rPr lang="en-US" sz="1400" dirty="0"/>
              <a:t>By puzzling through the physical evidence on the fragments, the scientist-restorer team discovered a previously undetected connection between the two dolphin heads. At the same time, they noticed a neat cutout area at the top of the closer dolphin’s head. </a:t>
            </a:r>
          </a:p>
          <a:p>
            <a:r>
              <a:rPr lang="en-US" sz="1400" dirty="0"/>
              <a:t>It also became clear that the deformation and fragmentation of the relief was largely the result of violent and high speed impacts of a square tool of 13 x 13 cm² -- very probably the pile driver used in 1839.</a:t>
            </a:r>
            <a:endParaRPr lang="fr-FR" sz="1400" dirty="0"/>
          </a:p>
        </p:txBody>
      </p:sp>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l="3950" r="13134" b="15383"/>
          <a:stretch/>
        </p:blipFill>
        <p:spPr>
          <a:xfrm>
            <a:off x="1833277" y="490130"/>
            <a:ext cx="5391438" cy="4126535"/>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0796" y="2458619"/>
            <a:ext cx="2868983" cy="2151737"/>
          </a:xfrm>
          <a:prstGeom prst="rect">
            <a:avLst/>
          </a:prstGeom>
        </p:spPr>
      </p:pic>
      <p:pic>
        <p:nvPicPr>
          <p:cNvPr id="6" name="Image 5"/>
          <p:cNvPicPr>
            <a:picLocks noChangeAspect="1"/>
          </p:cNvPicPr>
          <p:nvPr/>
        </p:nvPicPr>
        <p:blipFill rotWithShape="1">
          <a:blip r:embed="rId5" cstate="print">
            <a:extLst>
              <a:ext uri="{28A0092B-C50C-407E-A947-70E740481C1C}">
                <a14:useLocalDpi xmlns:a14="http://schemas.microsoft.com/office/drawing/2010/main" val="0"/>
              </a:ext>
            </a:extLst>
          </a:blip>
          <a:srcRect t="9061"/>
          <a:stretch/>
        </p:blipFill>
        <p:spPr>
          <a:xfrm>
            <a:off x="7297626" y="487261"/>
            <a:ext cx="2852152" cy="1922228"/>
          </a:xfrm>
          <a:prstGeom prst="rect">
            <a:avLst/>
          </a:prstGeom>
        </p:spPr>
      </p:pic>
      <p:sp>
        <p:nvSpPr>
          <p:cNvPr id="10" name="Forme libre 9"/>
          <p:cNvSpPr/>
          <p:nvPr/>
        </p:nvSpPr>
        <p:spPr>
          <a:xfrm>
            <a:off x="4668902" y="2609150"/>
            <a:ext cx="946666" cy="841458"/>
          </a:xfrm>
          <a:custGeom>
            <a:avLst/>
            <a:gdLst>
              <a:gd name="connsiteX0" fmla="*/ 576943 w 968828"/>
              <a:gd name="connsiteY0" fmla="*/ 1186 h 861157"/>
              <a:gd name="connsiteX1" fmla="*/ 337457 w 968828"/>
              <a:gd name="connsiteY1" fmla="*/ 12071 h 861157"/>
              <a:gd name="connsiteX2" fmla="*/ 304800 w 968828"/>
              <a:gd name="connsiteY2" fmla="*/ 33843 h 861157"/>
              <a:gd name="connsiteX3" fmla="*/ 272143 w 968828"/>
              <a:gd name="connsiteY3" fmla="*/ 44728 h 861157"/>
              <a:gd name="connsiteX4" fmla="*/ 185057 w 968828"/>
              <a:gd name="connsiteY4" fmla="*/ 77386 h 861157"/>
              <a:gd name="connsiteX5" fmla="*/ 130628 w 968828"/>
              <a:gd name="connsiteY5" fmla="*/ 110043 h 861157"/>
              <a:gd name="connsiteX6" fmla="*/ 76200 w 968828"/>
              <a:gd name="connsiteY6" fmla="*/ 153586 h 861157"/>
              <a:gd name="connsiteX7" fmla="*/ 43543 w 968828"/>
              <a:gd name="connsiteY7" fmla="*/ 175357 h 861157"/>
              <a:gd name="connsiteX8" fmla="*/ 21771 w 968828"/>
              <a:gd name="connsiteY8" fmla="*/ 208014 h 861157"/>
              <a:gd name="connsiteX9" fmla="*/ 0 w 968828"/>
              <a:gd name="connsiteY9" fmla="*/ 273328 h 861157"/>
              <a:gd name="connsiteX10" fmla="*/ 10885 w 968828"/>
              <a:gd name="connsiteY10" fmla="*/ 545471 h 861157"/>
              <a:gd name="connsiteX11" fmla="*/ 87085 w 968828"/>
              <a:gd name="connsiteY11" fmla="*/ 632557 h 861157"/>
              <a:gd name="connsiteX12" fmla="*/ 119743 w 968828"/>
              <a:gd name="connsiteY12" fmla="*/ 643443 h 861157"/>
              <a:gd name="connsiteX13" fmla="*/ 185057 w 968828"/>
              <a:gd name="connsiteY13" fmla="*/ 708757 h 861157"/>
              <a:gd name="connsiteX14" fmla="*/ 217714 w 968828"/>
              <a:gd name="connsiteY14" fmla="*/ 730528 h 861157"/>
              <a:gd name="connsiteX15" fmla="*/ 272143 w 968828"/>
              <a:gd name="connsiteY15" fmla="*/ 774071 h 861157"/>
              <a:gd name="connsiteX16" fmla="*/ 348343 w 968828"/>
              <a:gd name="connsiteY16" fmla="*/ 828500 h 861157"/>
              <a:gd name="connsiteX17" fmla="*/ 424543 w 968828"/>
              <a:gd name="connsiteY17" fmla="*/ 861157 h 861157"/>
              <a:gd name="connsiteX18" fmla="*/ 598714 w 968828"/>
              <a:gd name="connsiteY18" fmla="*/ 839386 h 861157"/>
              <a:gd name="connsiteX19" fmla="*/ 685800 w 968828"/>
              <a:gd name="connsiteY19" fmla="*/ 817614 h 861157"/>
              <a:gd name="connsiteX20" fmla="*/ 729343 w 968828"/>
              <a:gd name="connsiteY20" fmla="*/ 806728 h 861157"/>
              <a:gd name="connsiteX21" fmla="*/ 794657 w 968828"/>
              <a:gd name="connsiteY21" fmla="*/ 763186 h 861157"/>
              <a:gd name="connsiteX22" fmla="*/ 816428 w 968828"/>
              <a:gd name="connsiteY22" fmla="*/ 741414 h 861157"/>
              <a:gd name="connsiteX23" fmla="*/ 849085 w 968828"/>
              <a:gd name="connsiteY23" fmla="*/ 730528 h 861157"/>
              <a:gd name="connsiteX24" fmla="*/ 914400 w 968828"/>
              <a:gd name="connsiteY24" fmla="*/ 676100 h 861157"/>
              <a:gd name="connsiteX25" fmla="*/ 925285 w 968828"/>
              <a:gd name="connsiteY25" fmla="*/ 643443 h 861157"/>
              <a:gd name="connsiteX26" fmla="*/ 947057 w 968828"/>
              <a:gd name="connsiteY26" fmla="*/ 621671 h 861157"/>
              <a:gd name="connsiteX27" fmla="*/ 968828 w 968828"/>
              <a:gd name="connsiteY27" fmla="*/ 556357 h 861157"/>
              <a:gd name="connsiteX28" fmla="*/ 947057 w 968828"/>
              <a:gd name="connsiteY28" fmla="*/ 316871 h 861157"/>
              <a:gd name="connsiteX29" fmla="*/ 925285 w 968828"/>
              <a:gd name="connsiteY29" fmla="*/ 229786 h 861157"/>
              <a:gd name="connsiteX30" fmla="*/ 914400 w 968828"/>
              <a:gd name="connsiteY30" fmla="*/ 197128 h 861157"/>
              <a:gd name="connsiteX31" fmla="*/ 859971 w 968828"/>
              <a:gd name="connsiteY31" fmla="*/ 142700 h 861157"/>
              <a:gd name="connsiteX32" fmla="*/ 838200 w 968828"/>
              <a:gd name="connsiteY32" fmla="*/ 120928 h 861157"/>
              <a:gd name="connsiteX33" fmla="*/ 805543 w 968828"/>
              <a:gd name="connsiteY33" fmla="*/ 110043 h 861157"/>
              <a:gd name="connsiteX34" fmla="*/ 729343 w 968828"/>
              <a:gd name="connsiteY34" fmla="*/ 77386 h 861157"/>
              <a:gd name="connsiteX35" fmla="*/ 631371 w 968828"/>
              <a:gd name="connsiteY35" fmla="*/ 33843 h 861157"/>
              <a:gd name="connsiteX36" fmla="*/ 576943 w 968828"/>
              <a:gd name="connsiteY36" fmla="*/ 1186 h 86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8828" h="861157">
                <a:moveTo>
                  <a:pt x="576943" y="1186"/>
                </a:moveTo>
                <a:cubicBezTo>
                  <a:pt x="527957" y="-2443"/>
                  <a:pt x="416799" y="2550"/>
                  <a:pt x="337457" y="12071"/>
                </a:cubicBezTo>
                <a:cubicBezTo>
                  <a:pt x="324467" y="13630"/>
                  <a:pt x="316502" y="27992"/>
                  <a:pt x="304800" y="33843"/>
                </a:cubicBezTo>
                <a:cubicBezTo>
                  <a:pt x="294537" y="38975"/>
                  <a:pt x="282690" y="40208"/>
                  <a:pt x="272143" y="44728"/>
                </a:cubicBezTo>
                <a:cubicBezTo>
                  <a:pt x="192443" y="78885"/>
                  <a:pt x="265341" y="57315"/>
                  <a:pt x="185057" y="77386"/>
                </a:cubicBezTo>
                <a:cubicBezTo>
                  <a:pt x="142531" y="119910"/>
                  <a:pt x="187153" y="81780"/>
                  <a:pt x="130628" y="110043"/>
                </a:cubicBezTo>
                <a:cubicBezTo>
                  <a:pt x="85949" y="132382"/>
                  <a:pt x="109953" y="126583"/>
                  <a:pt x="76200" y="153586"/>
                </a:cubicBezTo>
                <a:cubicBezTo>
                  <a:pt x="65984" y="161759"/>
                  <a:pt x="54429" y="168100"/>
                  <a:pt x="43543" y="175357"/>
                </a:cubicBezTo>
                <a:cubicBezTo>
                  <a:pt x="36286" y="186243"/>
                  <a:pt x="27085" y="196059"/>
                  <a:pt x="21771" y="208014"/>
                </a:cubicBezTo>
                <a:cubicBezTo>
                  <a:pt x="12450" y="228985"/>
                  <a:pt x="0" y="273328"/>
                  <a:pt x="0" y="273328"/>
                </a:cubicBezTo>
                <a:cubicBezTo>
                  <a:pt x="3628" y="364042"/>
                  <a:pt x="-3571" y="455842"/>
                  <a:pt x="10885" y="545471"/>
                </a:cubicBezTo>
                <a:cubicBezTo>
                  <a:pt x="16614" y="580994"/>
                  <a:pt x="55191" y="616610"/>
                  <a:pt x="87085" y="632557"/>
                </a:cubicBezTo>
                <a:cubicBezTo>
                  <a:pt x="97348" y="637689"/>
                  <a:pt x="108857" y="639814"/>
                  <a:pt x="119743" y="643443"/>
                </a:cubicBezTo>
                <a:cubicBezTo>
                  <a:pt x="141514" y="665214"/>
                  <a:pt x="159439" y="691678"/>
                  <a:pt x="185057" y="708757"/>
                </a:cubicBezTo>
                <a:cubicBezTo>
                  <a:pt x="195943" y="716014"/>
                  <a:pt x="207498" y="722355"/>
                  <a:pt x="217714" y="730528"/>
                </a:cubicBezTo>
                <a:cubicBezTo>
                  <a:pt x="295263" y="792568"/>
                  <a:pt x="171635" y="707069"/>
                  <a:pt x="272143" y="774071"/>
                </a:cubicBezTo>
                <a:cubicBezTo>
                  <a:pt x="309210" y="829672"/>
                  <a:pt x="275110" y="791883"/>
                  <a:pt x="348343" y="828500"/>
                </a:cubicBezTo>
                <a:cubicBezTo>
                  <a:pt x="423518" y="866087"/>
                  <a:pt x="333922" y="838501"/>
                  <a:pt x="424543" y="861157"/>
                </a:cubicBezTo>
                <a:cubicBezTo>
                  <a:pt x="482600" y="853900"/>
                  <a:pt x="541952" y="853577"/>
                  <a:pt x="598714" y="839386"/>
                </a:cubicBezTo>
                <a:lnTo>
                  <a:pt x="685800" y="817614"/>
                </a:lnTo>
                <a:lnTo>
                  <a:pt x="729343" y="806728"/>
                </a:lnTo>
                <a:cubicBezTo>
                  <a:pt x="812390" y="723681"/>
                  <a:pt x="715884" y="810450"/>
                  <a:pt x="794657" y="763186"/>
                </a:cubicBezTo>
                <a:cubicBezTo>
                  <a:pt x="803458" y="757906"/>
                  <a:pt x="807627" y="746695"/>
                  <a:pt x="816428" y="741414"/>
                </a:cubicBezTo>
                <a:cubicBezTo>
                  <a:pt x="826267" y="735510"/>
                  <a:pt x="838822" y="735660"/>
                  <a:pt x="849085" y="730528"/>
                </a:cubicBezTo>
                <a:cubicBezTo>
                  <a:pt x="879399" y="715371"/>
                  <a:pt x="890323" y="700177"/>
                  <a:pt x="914400" y="676100"/>
                </a:cubicBezTo>
                <a:cubicBezTo>
                  <a:pt x="918028" y="665214"/>
                  <a:pt x="919382" y="653282"/>
                  <a:pt x="925285" y="643443"/>
                </a:cubicBezTo>
                <a:cubicBezTo>
                  <a:pt x="930565" y="634642"/>
                  <a:pt x="942467" y="630851"/>
                  <a:pt x="947057" y="621671"/>
                </a:cubicBezTo>
                <a:cubicBezTo>
                  <a:pt x="957320" y="601145"/>
                  <a:pt x="968828" y="556357"/>
                  <a:pt x="968828" y="556357"/>
                </a:cubicBezTo>
                <a:cubicBezTo>
                  <a:pt x="961571" y="476528"/>
                  <a:pt x="957651" y="396326"/>
                  <a:pt x="947057" y="316871"/>
                </a:cubicBezTo>
                <a:cubicBezTo>
                  <a:pt x="943102" y="287212"/>
                  <a:pt x="934746" y="258173"/>
                  <a:pt x="925285" y="229786"/>
                </a:cubicBezTo>
                <a:cubicBezTo>
                  <a:pt x="921657" y="218900"/>
                  <a:pt x="921285" y="206308"/>
                  <a:pt x="914400" y="197128"/>
                </a:cubicBezTo>
                <a:cubicBezTo>
                  <a:pt x="899005" y="176602"/>
                  <a:pt x="878114" y="160843"/>
                  <a:pt x="859971" y="142700"/>
                </a:cubicBezTo>
                <a:cubicBezTo>
                  <a:pt x="852714" y="135443"/>
                  <a:pt x="847937" y="124173"/>
                  <a:pt x="838200" y="120928"/>
                </a:cubicBezTo>
                <a:cubicBezTo>
                  <a:pt x="827314" y="117300"/>
                  <a:pt x="816090" y="114563"/>
                  <a:pt x="805543" y="110043"/>
                </a:cubicBezTo>
                <a:cubicBezTo>
                  <a:pt x="711383" y="69689"/>
                  <a:pt x="805929" y="102913"/>
                  <a:pt x="729343" y="77386"/>
                </a:cubicBezTo>
                <a:cubicBezTo>
                  <a:pt x="655432" y="28112"/>
                  <a:pt x="747964" y="85662"/>
                  <a:pt x="631371" y="33843"/>
                </a:cubicBezTo>
                <a:cubicBezTo>
                  <a:pt x="573327" y="8045"/>
                  <a:pt x="625929" y="4815"/>
                  <a:pt x="576943" y="1186"/>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p:cNvCxnSpPr/>
          <p:nvPr/>
        </p:nvCxnSpPr>
        <p:spPr>
          <a:xfrm>
            <a:off x="7566337" y="587479"/>
            <a:ext cx="547076" cy="21108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9348124" y="698343"/>
            <a:ext cx="531277" cy="14072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8672201" y="3301695"/>
            <a:ext cx="441024" cy="422165"/>
          </a:xfrm>
          <a:prstGeom prst="round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4871863" y="2141259"/>
            <a:ext cx="1548576" cy="369332"/>
          </a:xfrm>
          <a:prstGeom prst="rect">
            <a:avLst/>
          </a:prstGeom>
          <a:noFill/>
        </p:spPr>
        <p:txBody>
          <a:bodyPr wrap="square" rtlCol="0">
            <a:spAutoFit/>
          </a:bodyPr>
          <a:lstStyle/>
          <a:p>
            <a:r>
              <a:rPr lang="fr-FR" dirty="0" err="1"/>
              <a:t>connection</a:t>
            </a:r>
            <a:endParaRPr lang="fr-FR" dirty="0"/>
          </a:p>
        </p:txBody>
      </p:sp>
      <p:sp>
        <p:nvSpPr>
          <p:cNvPr id="40" name="ZoneTexte 39"/>
          <p:cNvSpPr txBox="1"/>
          <p:nvPr/>
        </p:nvSpPr>
        <p:spPr>
          <a:xfrm>
            <a:off x="8065187" y="404664"/>
            <a:ext cx="1548576" cy="369332"/>
          </a:xfrm>
          <a:prstGeom prst="rect">
            <a:avLst/>
          </a:prstGeom>
          <a:noFill/>
        </p:spPr>
        <p:txBody>
          <a:bodyPr wrap="square" rtlCol="0">
            <a:spAutoFit/>
          </a:bodyPr>
          <a:lstStyle/>
          <a:p>
            <a:r>
              <a:rPr lang="fr-FR" dirty="0" err="1"/>
              <a:t>cutout</a:t>
            </a:r>
            <a:endParaRPr lang="fr-FR" dirty="0"/>
          </a:p>
        </p:txBody>
      </p:sp>
      <p:sp>
        <p:nvSpPr>
          <p:cNvPr id="41" name="ZoneTexte 40"/>
          <p:cNvSpPr txBox="1"/>
          <p:nvPr/>
        </p:nvSpPr>
        <p:spPr>
          <a:xfrm>
            <a:off x="7344137" y="2506020"/>
            <a:ext cx="1548576" cy="369332"/>
          </a:xfrm>
          <a:prstGeom prst="rect">
            <a:avLst/>
          </a:prstGeom>
          <a:noFill/>
        </p:spPr>
        <p:txBody>
          <a:bodyPr wrap="square" rtlCol="0">
            <a:spAutoFit/>
          </a:bodyPr>
          <a:lstStyle/>
          <a:p>
            <a:r>
              <a:rPr lang="fr-FR" dirty="0"/>
              <a:t>impact</a:t>
            </a:r>
          </a:p>
        </p:txBody>
      </p:sp>
      <p:sp>
        <p:nvSpPr>
          <p:cNvPr id="43" name="TextBox 4"/>
          <p:cNvSpPr txBox="1"/>
          <p:nvPr/>
        </p:nvSpPr>
        <p:spPr>
          <a:xfrm>
            <a:off x="10149778" y="940581"/>
            <a:ext cx="920579" cy="307777"/>
          </a:xfrm>
          <a:prstGeom prst="rect">
            <a:avLst/>
          </a:prstGeom>
        </p:spPr>
        <p:txBody>
          <a:bodyPr rtlCol="0">
            <a:spAutoFit/>
          </a:bodyPr>
          <a:lstStyle/>
          <a:p>
            <a:pPr algn="ctr"/>
            <a:r>
              <a:rPr lang="en-US" sz="1400" b="1" dirty="0">
                <a:solidFill>
                  <a:srgbClr val="00B050"/>
                </a:solidFill>
              </a:rPr>
              <a:t>FIG 948</a:t>
            </a:r>
            <a:endParaRPr lang="en-US" sz="1400" b="1" dirty="0">
              <a:solidFill>
                <a:srgbClr val="00B050"/>
              </a:solidFill>
              <a:latin typeface="Calibri"/>
            </a:endParaRPr>
          </a:p>
        </p:txBody>
      </p:sp>
      <p:sp>
        <p:nvSpPr>
          <p:cNvPr id="44" name="TextBox 4"/>
          <p:cNvSpPr txBox="1"/>
          <p:nvPr/>
        </p:nvSpPr>
        <p:spPr>
          <a:xfrm>
            <a:off x="10074611" y="2751419"/>
            <a:ext cx="920579" cy="307777"/>
          </a:xfrm>
          <a:prstGeom prst="rect">
            <a:avLst/>
          </a:prstGeom>
        </p:spPr>
        <p:txBody>
          <a:bodyPr rtlCol="0">
            <a:spAutoFit/>
          </a:bodyPr>
          <a:lstStyle/>
          <a:p>
            <a:pPr algn="ctr"/>
            <a:r>
              <a:rPr lang="en-US" sz="1400" b="1" dirty="0">
                <a:solidFill>
                  <a:srgbClr val="00B050"/>
                </a:solidFill>
              </a:rPr>
              <a:t>FIG 949</a:t>
            </a:r>
            <a:endParaRPr lang="en-US" sz="1400" b="1" dirty="0">
              <a:solidFill>
                <a:srgbClr val="00B050"/>
              </a:solidFill>
              <a:latin typeface="Calibri"/>
            </a:endParaRPr>
          </a:p>
        </p:txBody>
      </p:sp>
      <p:sp>
        <p:nvSpPr>
          <p:cNvPr id="45" name="TextBox 4"/>
          <p:cNvSpPr txBox="1"/>
          <p:nvPr/>
        </p:nvSpPr>
        <p:spPr>
          <a:xfrm>
            <a:off x="783280" y="2574974"/>
            <a:ext cx="920579" cy="307777"/>
          </a:xfrm>
          <a:prstGeom prst="rect">
            <a:avLst/>
          </a:prstGeom>
        </p:spPr>
        <p:txBody>
          <a:bodyPr rtlCol="0">
            <a:spAutoFit/>
          </a:bodyPr>
          <a:lstStyle/>
          <a:p>
            <a:pPr algn="ctr"/>
            <a:r>
              <a:rPr lang="en-US" sz="1400" b="1" dirty="0">
                <a:solidFill>
                  <a:srgbClr val="00B050"/>
                </a:solidFill>
              </a:rPr>
              <a:t>FIG 947</a:t>
            </a:r>
            <a:endParaRPr lang="en-US" sz="1400" b="1" dirty="0">
              <a:solidFill>
                <a:srgbClr val="00B050"/>
              </a:solidFill>
              <a:latin typeface="Calibri"/>
            </a:endParaRPr>
          </a:p>
        </p:txBody>
      </p:sp>
      <p:grpSp>
        <p:nvGrpSpPr>
          <p:cNvPr id="94" name="Group 93">
            <a:extLst>
              <a:ext uri="{FF2B5EF4-FFF2-40B4-BE49-F238E27FC236}">
                <a16:creationId xmlns:a16="http://schemas.microsoft.com/office/drawing/2014/main" id="{EF55CF37-73E8-4FDD-8DF9-1147C6FE1D9F}"/>
              </a:ext>
            </a:extLst>
          </p:cNvPr>
          <p:cNvGrpSpPr/>
          <p:nvPr/>
        </p:nvGrpSpPr>
        <p:grpSpPr>
          <a:xfrm>
            <a:off x="338448" y="5889466"/>
            <a:ext cx="11235886" cy="884597"/>
            <a:chOff x="338448" y="5889466"/>
            <a:chExt cx="11235886" cy="884597"/>
          </a:xfrm>
        </p:grpSpPr>
        <p:sp>
          <p:nvSpPr>
            <p:cNvPr id="95" name="TextBox 4">
              <a:extLst>
                <a:ext uri="{FF2B5EF4-FFF2-40B4-BE49-F238E27FC236}">
                  <a16:creationId xmlns:a16="http://schemas.microsoft.com/office/drawing/2014/main" id="{4BC48DD0-EA7F-4EF0-B86B-CC54A7BC3271}"/>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96" name="Group 95">
              <a:extLst>
                <a:ext uri="{FF2B5EF4-FFF2-40B4-BE49-F238E27FC236}">
                  <a16:creationId xmlns:a16="http://schemas.microsoft.com/office/drawing/2014/main" id="{1ACF781D-9799-4A21-B3BC-2BF3D2779F95}"/>
                </a:ext>
              </a:extLst>
            </p:cNvPr>
            <p:cNvGrpSpPr/>
            <p:nvPr/>
          </p:nvGrpSpPr>
          <p:grpSpPr>
            <a:xfrm>
              <a:off x="769222" y="5889466"/>
              <a:ext cx="10805112" cy="884597"/>
              <a:chOff x="769222" y="5889466"/>
              <a:chExt cx="10805112" cy="884597"/>
            </a:xfrm>
          </p:grpSpPr>
          <p:sp>
            <p:nvSpPr>
              <p:cNvPr id="97" name="Rectangle 96">
                <a:extLst>
                  <a:ext uri="{FF2B5EF4-FFF2-40B4-BE49-F238E27FC236}">
                    <a16:creationId xmlns:a16="http://schemas.microsoft.com/office/drawing/2014/main" id="{A949CC01-9F73-4A88-B94D-1760AC7270A6}"/>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12">
                <a:extLst>
                  <a:ext uri="{FF2B5EF4-FFF2-40B4-BE49-F238E27FC236}">
                    <a16:creationId xmlns:a16="http://schemas.microsoft.com/office/drawing/2014/main" id="{8610F3CC-50A0-4E98-AC5E-31AC63F1FFA4}"/>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806DA3B4-6E0E-4AB5-AEE1-88A04D53F909}"/>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3B2962B-DFBB-4CD2-81CC-21AB472ABE4B}"/>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1" name="Straight Arrow Connector 19">
                <a:extLst>
                  <a:ext uri="{FF2B5EF4-FFF2-40B4-BE49-F238E27FC236}">
                    <a16:creationId xmlns:a16="http://schemas.microsoft.com/office/drawing/2014/main" id="{0D049394-8DBB-4D54-90A2-D0DAF7E2829C}"/>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20">
                <a:extLst>
                  <a:ext uri="{FF2B5EF4-FFF2-40B4-BE49-F238E27FC236}">
                    <a16:creationId xmlns:a16="http://schemas.microsoft.com/office/drawing/2014/main" id="{79D3AB14-5F85-4B5C-BFFD-7B82D2FE048B}"/>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21">
                <a:extLst>
                  <a:ext uri="{FF2B5EF4-FFF2-40B4-BE49-F238E27FC236}">
                    <a16:creationId xmlns:a16="http://schemas.microsoft.com/office/drawing/2014/main" id="{A7B645E4-ACB9-4830-A78A-F066D9F1CB66}"/>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4" name="Straight Arrow Connector 23">
                <a:extLst>
                  <a:ext uri="{FF2B5EF4-FFF2-40B4-BE49-F238E27FC236}">
                    <a16:creationId xmlns:a16="http://schemas.microsoft.com/office/drawing/2014/main" id="{6F209C45-F018-4622-A1C9-5B05C0FDBEE7}"/>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5" name="TextBox 24">
                <a:extLst>
                  <a:ext uri="{FF2B5EF4-FFF2-40B4-BE49-F238E27FC236}">
                    <a16:creationId xmlns:a16="http://schemas.microsoft.com/office/drawing/2014/main" id="{1B466DB9-BC0C-44F4-96FD-7AEA84C196F2}"/>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106" name="TextBox 25">
                <a:extLst>
                  <a:ext uri="{FF2B5EF4-FFF2-40B4-BE49-F238E27FC236}">
                    <a16:creationId xmlns:a16="http://schemas.microsoft.com/office/drawing/2014/main" id="{0192CB24-EA2A-468B-9D59-E772A9F29B17}"/>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107" name="TextBox 28">
                <a:extLst>
                  <a:ext uri="{FF2B5EF4-FFF2-40B4-BE49-F238E27FC236}">
                    <a16:creationId xmlns:a16="http://schemas.microsoft.com/office/drawing/2014/main" id="{1C21A32C-4190-4916-A487-A15ED3162617}"/>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108" name="TextBox 30">
                <a:extLst>
                  <a:ext uri="{FF2B5EF4-FFF2-40B4-BE49-F238E27FC236}">
                    <a16:creationId xmlns:a16="http://schemas.microsoft.com/office/drawing/2014/main" id="{BF30BCA5-35F5-470B-9997-1071CE4E28DE}"/>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109" name="TextBox 32">
                <a:extLst>
                  <a:ext uri="{FF2B5EF4-FFF2-40B4-BE49-F238E27FC236}">
                    <a16:creationId xmlns:a16="http://schemas.microsoft.com/office/drawing/2014/main" id="{79427A23-91D2-4FB5-9B92-AE8232A4A044}"/>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110" name="TextBox 25">
                <a:extLst>
                  <a:ext uri="{FF2B5EF4-FFF2-40B4-BE49-F238E27FC236}">
                    <a16:creationId xmlns:a16="http://schemas.microsoft.com/office/drawing/2014/main" id="{FD811989-FEA3-456F-B3A2-3C277D997F82}"/>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111" name="Straight Arrow Connector 19">
                <a:extLst>
                  <a:ext uri="{FF2B5EF4-FFF2-40B4-BE49-F238E27FC236}">
                    <a16:creationId xmlns:a16="http://schemas.microsoft.com/office/drawing/2014/main" id="{F1ED9077-2835-4CCE-99D8-338A636C425D}"/>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2" name="Straight Arrow Connector 19">
                <a:extLst>
                  <a:ext uri="{FF2B5EF4-FFF2-40B4-BE49-F238E27FC236}">
                    <a16:creationId xmlns:a16="http://schemas.microsoft.com/office/drawing/2014/main" id="{11CB0DAE-363B-4050-AB1C-55F36DB063BF}"/>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3" name="TextBox 32">
                <a:extLst>
                  <a:ext uri="{FF2B5EF4-FFF2-40B4-BE49-F238E27FC236}">
                    <a16:creationId xmlns:a16="http://schemas.microsoft.com/office/drawing/2014/main" id="{082C851C-B94E-4A9C-9164-67805634BB3C}"/>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114" name="Straight Arrow Connector 16">
                <a:extLst>
                  <a:ext uri="{FF2B5EF4-FFF2-40B4-BE49-F238E27FC236}">
                    <a16:creationId xmlns:a16="http://schemas.microsoft.com/office/drawing/2014/main" id="{137E081F-C078-4D33-BA0F-1851F1510AC0}"/>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5" name="TextBox 24">
                <a:extLst>
                  <a:ext uri="{FF2B5EF4-FFF2-40B4-BE49-F238E27FC236}">
                    <a16:creationId xmlns:a16="http://schemas.microsoft.com/office/drawing/2014/main" id="{A84D7E22-1944-46D0-AF12-5424919BA8E3}"/>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116" name="Straight Arrow Connector 23">
                <a:extLst>
                  <a:ext uri="{FF2B5EF4-FFF2-40B4-BE49-F238E27FC236}">
                    <a16:creationId xmlns:a16="http://schemas.microsoft.com/office/drawing/2014/main" id="{55124C73-62D1-4354-B819-92F94BA46DA9}"/>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7" name="TextBox 4">
                <a:extLst>
                  <a:ext uri="{FF2B5EF4-FFF2-40B4-BE49-F238E27FC236}">
                    <a16:creationId xmlns:a16="http://schemas.microsoft.com/office/drawing/2014/main" id="{33BC03E8-C65E-42AD-9498-81953884E6A9}"/>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118" name="TextBox 24">
                <a:extLst>
                  <a:ext uri="{FF2B5EF4-FFF2-40B4-BE49-F238E27FC236}">
                    <a16:creationId xmlns:a16="http://schemas.microsoft.com/office/drawing/2014/main" id="{CEFA50DC-807C-4AE9-95FA-F9FE9D97EE59}"/>
                  </a:ext>
                </a:extLst>
              </p:cNvPr>
              <p:cNvSpPr txBox="1"/>
              <p:nvPr/>
            </p:nvSpPr>
            <p:spPr>
              <a:xfrm>
                <a:off x="2853176" y="5979033"/>
                <a:ext cx="920579" cy="400110"/>
              </a:xfrm>
              <a:prstGeom prst="rect">
                <a:avLst/>
              </a:prstGeom>
            </p:spPr>
            <p:txBody>
              <a:bodyPr rtlCol="0">
                <a:spAutoFit/>
              </a:bodyPr>
              <a:lstStyle/>
              <a:p>
                <a:pPr algn="ctr"/>
                <a:r>
                  <a:rPr lang="en-US" sz="1000" dirty="0">
                    <a:solidFill>
                      <a:srgbClr val="FF0000"/>
                    </a:solidFill>
                  </a:rPr>
                  <a:t>Key new findings</a:t>
                </a:r>
              </a:p>
            </p:txBody>
          </p:sp>
          <p:cxnSp>
            <p:nvCxnSpPr>
              <p:cNvPr id="119" name="Straight Arrow Connector 19">
                <a:extLst>
                  <a:ext uri="{FF2B5EF4-FFF2-40B4-BE49-F238E27FC236}">
                    <a16:creationId xmlns:a16="http://schemas.microsoft.com/office/drawing/2014/main" id="{975EC2A8-1C96-4FD5-B703-CDEFC9E43575}"/>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0" name="TextBox 25">
                <a:extLst>
                  <a:ext uri="{FF2B5EF4-FFF2-40B4-BE49-F238E27FC236}">
                    <a16:creationId xmlns:a16="http://schemas.microsoft.com/office/drawing/2014/main" id="{6C3A1692-A388-4075-B6D6-7CF225BD58BE}"/>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121" name="Straight Arrow Connector 19">
                <a:extLst>
                  <a:ext uri="{FF2B5EF4-FFF2-40B4-BE49-F238E27FC236}">
                    <a16:creationId xmlns:a16="http://schemas.microsoft.com/office/drawing/2014/main" id="{18B58633-CBF3-4751-981B-CDD9B36F51F1}"/>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2" name="TextBox 25">
                <a:extLst>
                  <a:ext uri="{FF2B5EF4-FFF2-40B4-BE49-F238E27FC236}">
                    <a16:creationId xmlns:a16="http://schemas.microsoft.com/office/drawing/2014/main" id="{E465C472-A1E6-484B-8209-40E2ED771E3D}"/>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123" name="Straight Arrow Connector 19">
                <a:extLst>
                  <a:ext uri="{FF2B5EF4-FFF2-40B4-BE49-F238E27FC236}">
                    <a16:creationId xmlns:a16="http://schemas.microsoft.com/office/drawing/2014/main" id="{F68EB985-D492-45B0-8AC1-5C3FC78FEACC}"/>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19">
                <a:extLst>
                  <a:ext uri="{FF2B5EF4-FFF2-40B4-BE49-F238E27FC236}">
                    <a16:creationId xmlns:a16="http://schemas.microsoft.com/office/drawing/2014/main" id="{6A849870-CE60-463F-BA68-952D83DB4183}"/>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5" name="TextBox 28">
                <a:extLst>
                  <a:ext uri="{FF2B5EF4-FFF2-40B4-BE49-F238E27FC236}">
                    <a16:creationId xmlns:a16="http://schemas.microsoft.com/office/drawing/2014/main" id="{51F05AF9-4171-437C-9F11-C2C17357D9EB}"/>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126" name="TextBox 28">
                <a:extLst>
                  <a:ext uri="{FF2B5EF4-FFF2-40B4-BE49-F238E27FC236}">
                    <a16:creationId xmlns:a16="http://schemas.microsoft.com/office/drawing/2014/main" id="{91B114FF-89F5-4CC4-9019-65969DA3C6B3}"/>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206863" y="127293"/>
            <a:ext cx="7565593" cy="513663"/>
          </a:xfrm>
          <a:prstGeom prst="rect">
            <a:avLst/>
          </a:prstGeom>
        </p:spPr>
        <p:txBody>
          <a:bodyPr vert="horz" lIns="91440" tIns="45720" rIns="91440" bIns="45720" rtlCol="0" anchor="t">
            <a:normAutofit/>
          </a:bodyPr>
          <a:lstStyle/>
          <a:p>
            <a:pPr lvl="0">
              <a:spcBef>
                <a:spcPct val="20000"/>
              </a:spcBef>
              <a:defRPr/>
            </a:pPr>
            <a:r>
              <a:rPr lang="fr-FR" b="1" dirty="0" err="1">
                <a:solidFill>
                  <a:sysClr val="windowText" lastClr="000000"/>
                </a:solidFill>
              </a:rPr>
              <a:t>Interpretation</a:t>
            </a:r>
            <a:r>
              <a:rPr lang="fr-FR" b="1" dirty="0">
                <a:solidFill>
                  <a:sysClr val="windowText" lastClr="000000"/>
                </a:solidFill>
              </a:rPr>
              <a:t> 1: </a:t>
            </a:r>
            <a:r>
              <a:rPr lang="fr-FR" b="1" dirty="0" err="1">
                <a:solidFill>
                  <a:sysClr val="windowText" lastClr="000000"/>
                </a:solidFill>
              </a:rPr>
              <a:t>Reconsidering</a:t>
            </a:r>
            <a:r>
              <a:rPr lang="fr-FR" b="1" dirty="0">
                <a:solidFill>
                  <a:sysClr val="windowText" lastClr="000000"/>
                </a:solidFill>
              </a:rPr>
              <a:t> the original composition</a:t>
            </a:r>
            <a:endParaRPr lang="fr-FR" sz="2400" dirty="0">
              <a:solidFill>
                <a:schemeClr val="tx1">
                  <a:tint val="75000"/>
                </a:schemeClr>
              </a:solidFill>
            </a:endParaRPr>
          </a:p>
        </p:txBody>
      </p:sp>
      <p:sp>
        <p:nvSpPr>
          <p:cNvPr id="4" name="Rectangle 3"/>
          <p:cNvSpPr/>
          <p:nvPr/>
        </p:nvSpPr>
        <p:spPr>
          <a:xfrm>
            <a:off x="479376" y="3773940"/>
            <a:ext cx="11233248" cy="1815882"/>
          </a:xfrm>
          <a:prstGeom prst="rect">
            <a:avLst/>
          </a:prstGeom>
        </p:spPr>
        <p:txBody>
          <a:bodyPr wrap="square">
            <a:spAutoFit/>
          </a:bodyPr>
          <a:lstStyle/>
          <a:p>
            <a:r>
              <a:rPr lang="en-US" sz="1400" dirty="0"/>
              <a:t>Closer study of the fragments proved that the dolphins were originally side by side, hitched together, thereby fundamentally modifying the understanding of the compositional structure of the relief. The new understanding of the arrangement resolves some iconographical inconsistencies. The dolphin in the foreground turns his head towards the viewer while that of the background is presented in profile, reinforcing the perspective. In the same way, the wave rising behind the head of the foremost dolphin and descending over its body and tail should be read as a wave passing between the two dolphins. The cutout at the top of the foreground dolphin could correspond to the inset of a rider -- perhaps Eros. </a:t>
            </a:r>
            <a:endParaRPr lang="fr-FR" sz="1400" dirty="0"/>
          </a:p>
          <a:p>
            <a:r>
              <a:rPr lang="en-US" sz="1400" dirty="0"/>
              <a:t>The existence of three dolphin tail ends still raises questions. Were more than two dolphins hitched together? The newly-found perspective, the structure of the waves, and the presence of the upper edge preserved in most places   make this an unlikely scenario. Instead, the tail could belong to one of a second pair of dolphins, or -- given how widely it is splayed -- to an unhitched, frolicking dolphin diving into the waves.</a:t>
            </a:r>
            <a:r>
              <a:rPr lang="fr-FR" sz="1400" dirty="0"/>
              <a:t> </a:t>
            </a:r>
            <a:endParaRPr lang="en-US" sz="1400" dirty="0"/>
          </a:p>
        </p:txBody>
      </p:sp>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t="7459" b="17277"/>
          <a:stretch/>
        </p:blipFill>
        <p:spPr>
          <a:xfrm>
            <a:off x="1992864" y="589789"/>
            <a:ext cx="8244408" cy="2986495"/>
          </a:xfrm>
          <a:prstGeom prst="rect">
            <a:avLst/>
          </a:prstGeom>
        </p:spPr>
      </p:pic>
      <p:sp>
        <p:nvSpPr>
          <p:cNvPr id="35" name="TextBox 4"/>
          <p:cNvSpPr txBox="1"/>
          <p:nvPr/>
        </p:nvSpPr>
        <p:spPr>
          <a:xfrm>
            <a:off x="10488488" y="2778365"/>
            <a:ext cx="920579" cy="307777"/>
          </a:xfrm>
          <a:prstGeom prst="rect">
            <a:avLst/>
          </a:prstGeom>
        </p:spPr>
        <p:txBody>
          <a:bodyPr rtlCol="0">
            <a:spAutoFit/>
          </a:bodyPr>
          <a:lstStyle/>
          <a:p>
            <a:pPr algn="ctr"/>
            <a:r>
              <a:rPr lang="en-US" sz="1400" b="1" dirty="0">
                <a:solidFill>
                  <a:srgbClr val="00B050"/>
                </a:solidFill>
              </a:rPr>
              <a:t>FIG 950</a:t>
            </a:r>
            <a:endParaRPr lang="en-US" sz="1400" b="1" dirty="0">
              <a:solidFill>
                <a:srgbClr val="00B050"/>
              </a:solidFill>
              <a:latin typeface="Calibri"/>
            </a:endParaRPr>
          </a:p>
        </p:txBody>
      </p:sp>
      <p:grpSp>
        <p:nvGrpSpPr>
          <p:cNvPr id="86" name="Group 85">
            <a:extLst>
              <a:ext uri="{FF2B5EF4-FFF2-40B4-BE49-F238E27FC236}">
                <a16:creationId xmlns:a16="http://schemas.microsoft.com/office/drawing/2014/main" id="{0DE284BE-7F16-46FF-BBF8-7D1D036F1C7C}"/>
              </a:ext>
            </a:extLst>
          </p:cNvPr>
          <p:cNvGrpSpPr/>
          <p:nvPr/>
        </p:nvGrpSpPr>
        <p:grpSpPr>
          <a:xfrm>
            <a:off x="338448" y="5889466"/>
            <a:ext cx="11235886" cy="884597"/>
            <a:chOff x="338448" y="5889466"/>
            <a:chExt cx="11235886" cy="884597"/>
          </a:xfrm>
        </p:grpSpPr>
        <p:sp>
          <p:nvSpPr>
            <p:cNvPr id="87" name="TextBox 4">
              <a:extLst>
                <a:ext uri="{FF2B5EF4-FFF2-40B4-BE49-F238E27FC236}">
                  <a16:creationId xmlns:a16="http://schemas.microsoft.com/office/drawing/2014/main" id="{9AABFAEE-630B-47BD-937D-A4E570817FFD}"/>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88" name="Group 87">
              <a:extLst>
                <a:ext uri="{FF2B5EF4-FFF2-40B4-BE49-F238E27FC236}">
                  <a16:creationId xmlns:a16="http://schemas.microsoft.com/office/drawing/2014/main" id="{7B4B9FF9-565E-4CB2-B764-94F5F66DF7B4}"/>
                </a:ext>
              </a:extLst>
            </p:cNvPr>
            <p:cNvGrpSpPr/>
            <p:nvPr/>
          </p:nvGrpSpPr>
          <p:grpSpPr>
            <a:xfrm>
              <a:off x="769222" y="5889466"/>
              <a:ext cx="10805112" cy="884597"/>
              <a:chOff x="769222" y="5889466"/>
              <a:chExt cx="10805112" cy="884597"/>
            </a:xfrm>
          </p:grpSpPr>
          <p:sp>
            <p:nvSpPr>
              <p:cNvPr id="89" name="Rectangle 88">
                <a:extLst>
                  <a:ext uri="{FF2B5EF4-FFF2-40B4-BE49-F238E27FC236}">
                    <a16:creationId xmlns:a16="http://schemas.microsoft.com/office/drawing/2014/main" id="{F7342388-4A25-48F2-BC80-7CD9CE78EB2D}"/>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12">
                <a:extLst>
                  <a:ext uri="{FF2B5EF4-FFF2-40B4-BE49-F238E27FC236}">
                    <a16:creationId xmlns:a16="http://schemas.microsoft.com/office/drawing/2014/main" id="{E0B0521F-E3D8-4847-B7D2-48FDD4E3C4BD}"/>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1B0B47C2-EE93-46B0-8F3A-E418B6AA1396}"/>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1E0BD2D1-A62F-483A-BB63-DC9752AED785}"/>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19">
                <a:extLst>
                  <a:ext uri="{FF2B5EF4-FFF2-40B4-BE49-F238E27FC236}">
                    <a16:creationId xmlns:a16="http://schemas.microsoft.com/office/drawing/2014/main" id="{06147D17-4C46-405F-941E-EEAD126B29D9}"/>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4" name="Straight Arrow Connector 20">
                <a:extLst>
                  <a:ext uri="{FF2B5EF4-FFF2-40B4-BE49-F238E27FC236}">
                    <a16:creationId xmlns:a16="http://schemas.microsoft.com/office/drawing/2014/main" id="{DF47E158-42F5-4DA6-B2D5-E35FA1844A4E}"/>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21">
                <a:extLst>
                  <a:ext uri="{FF2B5EF4-FFF2-40B4-BE49-F238E27FC236}">
                    <a16:creationId xmlns:a16="http://schemas.microsoft.com/office/drawing/2014/main" id="{CC4C978A-72AE-4AC5-B90A-AEF422FF3BE4}"/>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23">
                <a:extLst>
                  <a:ext uri="{FF2B5EF4-FFF2-40B4-BE49-F238E27FC236}">
                    <a16:creationId xmlns:a16="http://schemas.microsoft.com/office/drawing/2014/main" id="{BE7B6D56-526A-407F-9AA2-3DE85D7C2264}"/>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7" name="TextBox 24">
                <a:extLst>
                  <a:ext uri="{FF2B5EF4-FFF2-40B4-BE49-F238E27FC236}">
                    <a16:creationId xmlns:a16="http://schemas.microsoft.com/office/drawing/2014/main" id="{38416027-DD20-4E29-9B46-89B0618D757B}"/>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98" name="TextBox 25">
                <a:extLst>
                  <a:ext uri="{FF2B5EF4-FFF2-40B4-BE49-F238E27FC236}">
                    <a16:creationId xmlns:a16="http://schemas.microsoft.com/office/drawing/2014/main" id="{9CAD9404-408D-4667-8965-4F00C6150778}"/>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99" name="TextBox 28">
                <a:extLst>
                  <a:ext uri="{FF2B5EF4-FFF2-40B4-BE49-F238E27FC236}">
                    <a16:creationId xmlns:a16="http://schemas.microsoft.com/office/drawing/2014/main" id="{8DF9FD49-96CD-4BE2-81E5-6B1E9FBB8821}"/>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100" name="TextBox 30">
                <a:extLst>
                  <a:ext uri="{FF2B5EF4-FFF2-40B4-BE49-F238E27FC236}">
                    <a16:creationId xmlns:a16="http://schemas.microsoft.com/office/drawing/2014/main" id="{5E1B9069-8085-4DC1-9C81-3DBB9C714C78}"/>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101" name="TextBox 32">
                <a:extLst>
                  <a:ext uri="{FF2B5EF4-FFF2-40B4-BE49-F238E27FC236}">
                    <a16:creationId xmlns:a16="http://schemas.microsoft.com/office/drawing/2014/main" id="{FDC76679-6063-409A-8E8F-A268F101C14B}"/>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102" name="TextBox 25">
                <a:extLst>
                  <a:ext uri="{FF2B5EF4-FFF2-40B4-BE49-F238E27FC236}">
                    <a16:creationId xmlns:a16="http://schemas.microsoft.com/office/drawing/2014/main" id="{2B27906B-026B-4EA8-B174-7F23BFCE115F}"/>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103" name="Straight Arrow Connector 19">
                <a:extLst>
                  <a:ext uri="{FF2B5EF4-FFF2-40B4-BE49-F238E27FC236}">
                    <a16:creationId xmlns:a16="http://schemas.microsoft.com/office/drawing/2014/main" id="{86879B84-4BFA-4B87-B4FD-9CFC7671CD11}"/>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4" name="Straight Arrow Connector 19">
                <a:extLst>
                  <a:ext uri="{FF2B5EF4-FFF2-40B4-BE49-F238E27FC236}">
                    <a16:creationId xmlns:a16="http://schemas.microsoft.com/office/drawing/2014/main" id="{E41111F8-0733-4BE8-A868-71D5AFD00C34}"/>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5" name="TextBox 32">
                <a:extLst>
                  <a:ext uri="{FF2B5EF4-FFF2-40B4-BE49-F238E27FC236}">
                    <a16:creationId xmlns:a16="http://schemas.microsoft.com/office/drawing/2014/main" id="{130F79B0-36FF-4CFE-863E-04D0C2696D01}"/>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106" name="Straight Arrow Connector 16">
                <a:extLst>
                  <a:ext uri="{FF2B5EF4-FFF2-40B4-BE49-F238E27FC236}">
                    <a16:creationId xmlns:a16="http://schemas.microsoft.com/office/drawing/2014/main" id="{1933E0B7-846B-4FE3-82C2-1A6974FC1C48}"/>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7" name="TextBox 24">
                <a:extLst>
                  <a:ext uri="{FF2B5EF4-FFF2-40B4-BE49-F238E27FC236}">
                    <a16:creationId xmlns:a16="http://schemas.microsoft.com/office/drawing/2014/main" id="{FB3274C9-BE3E-4CAB-82E8-4E9EFA0C95AD}"/>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108" name="Straight Arrow Connector 23">
                <a:extLst>
                  <a:ext uri="{FF2B5EF4-FFF2-40B4-BE49-F238E27FC236}">
                    <a16:creationId xmlns:a16="http://schemas.microsoft.com/office/drawing/2014/main" id="{AE7F4733-2D7B-4576-9600-486762BADA12}"/>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9" name="TextBox 4">
                <a:extLst>
                  <a:ext uri="{FF2B5EF4-FFF2-40B4-BE49-F238E27FC236}">
                    <a16:creationId xmlns:a16="http://schemas.microsoft.com/office/drawing/2014/main" id="{7C2EE10E-3C20-49BE-9598-94E0803DB28E}"/>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110" name="TextBox 24">
                <a:extLst>
                  <a:ext uri="{FF2B5EF4-FFF2-40B4-BE49-F238E27FC236}">
                    <a16:creationId xmlns:a16="http://schemas.microsoft.com/office/drawing/2014/main" id="{BC75BD5C-84A4-4C3C-ADB0-14DF122D8C12}"/>
                  </a:ext>
                </a:extLst>
              </p:cNvPr>
              <p:cNvSpPr txBox="1"/>
              <p:nvPr/>
            </p:nvSpPr>
            <p:spPr>
              <a:xfrm>
                <a:off x="2853176" y="5979033"/>
                <a:ext cx="920579" cy="400110"/>
              </a:xfrm>
              <a:prstGeom prst="rect">
                <a:avLst/>
              </a:prstGeom>
            </p:spPr>
            <p:txBody>
              <a:bodyPr rtlCol="0">
                <a:spAutoFit/>
              </a:bodyPr>
              <a:lstStyle/>
              <a:p>
                <a:pPr algn="ctr"/>
                <a:r>
                  <a:rPr lang="en-US" sz="1000" dirty="0">
                    <a:solidFill>
                      <a:srgbClr val="FF0000"/>
                    </a:solidFill>
                  </a:rPr>
                  <a:t>Key new findings</a:t>
                </a:r>
              </a:p>
            </p:txBody>
          </p:sp>
          <p:cxnSp>
            <p:nvCxnSpPr>
              <p:cNvPr id="111" name="Straight Arrow Connector 19">
                <a:extLst>
                  <a:ext uri="{FF2B5EF4-FFF2-40B4-BE49-F238E27FC236}">
                    <a16:creationId xmlns:a16="http://schemas.microsoft.com/office/drawing/2014/main" id="{F6A0F175-22D1-4E40-B529-0918755D05A7}"/>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2" name="TextBox 25">
                <a:extLst>
                  <a:ext uri="{FF2B5EF4-FFF2-40B4-BE49-F238E27FC236}">
                    <a16:creationId xmlns:a16="http://schemas.microsoft.com/office/drawing/2014/main" id="{EB2C14E1-217F-4CAF-B25E-7AB632CF5CCD}"/>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113" name="Straight Arrow Connector 19">
                <a:extLst>
                  <a:ext uri="{FF2B5EF4-FFF2-40B4-BE49-F238E27FC236}">
                    <a16:creationId xmlns:a16="http://schemas.microsoft.com/office/drawing/2014/main" id="{FE9DB627-8876-4039-882B-B9431806A34A}"/>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4" name="TextBox 25">
                <a:extLst>
                  <a:ext uri="{FF2B5EF4-FFF2-40B4-BE49-F238E27FC236}">
                    <a16:creationId xmlns:a16="http://schemas.microsoft.com/office/drawing/2014/main" id="{88580A93-F065-4EFE-AF1F-3B55C089FFC0}"/>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115" name="Straight Arrow Connector 19">
                <a:extLst>
                  <a:ext uri="{FF2B5EF4-FFF2-40B4-BE49-F238E27FC236}">
                    <a16:creationId xmlns:a16="http://schemas.microsoft.com/office/drawing/2014/main" id="{E528AE95-E722-4B1E-AC1E-505CBBA42B02}"/>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6" name="Straight Arrow Connector 19">
                <a:extLst>
                  <a:ext uri="{FF2B5EF4-FFF2-40B4-BE49-F238E27FC236}">
                    <a16:creationId xmlns:a16="http://schemas.microsoft.com/office/drawing/2014/main" id="{F824F27B-AE72-4017-ACD0-F09C94B4D0BD}"/>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7" name="TextBox 28">
                <a:extLst>
                  <a:ext uri="{FF2B5EF4-FFF2-40B4-BE49-F238E27FC236}">
                    <a16:creationId xmlns:a16="http://schemas.microsoft.com/office/drawing/2014/main" id="{B253503C-5674-4234-B36B-0D43A7243557}"/>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118" name="TextBox 28">
                <a:extLst>
                  <a:ext uri="{FF2B5EF4-FFF2-40B4-BE49-F238E27FC236}">
                    <a16:creationId xmlns:a16="http://schemas.microsoft.com/office/drawing/2014/main" id="{161CE3E9-06AF-4003-9DB4-B5F989FB4C64}"/>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2809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2187" y="240472"/>
            <a:ext cx="8768281" cy="513663"/>
          </a:xfrm>
          <a:prstGeom prst="rect">
            <a:avLst/>
          </a:prstGeom>
        </p:spPr>
        <p:txBody>
          <a:bodyPr vert="horz" lIns="91440" tIns="45720" rIns="91440" bIns="45720" rtlCol="0" anchor="t">
            <a:normAutofit/>
          </a:bodyPr>
          <a:lstStyle/>
          <a:p>
            <a:pPr lvl="0">
              <a:spcBef>
                <a:spcPct val="20000"/>
              </a:spcBef>
              <a:defRPr/>
            </a:pPr>
            <a:r>
              <a:rPr lang="fr-FR" b="1" dirty="0">
                <a:solidFill>
                  <a:sysClr val="windowText" lastClr="000000"/>
                </a:solidFill>
              </a:rPr>
              <a:t>Evidence of fabrication : How </a:t>
            </a:r>
            <a:r>
              <a:rPr lang="fr-FR" b="1" dirty="0" err="1">
                <a:solidFill>
                  <a:sysClr val="windowText" lastClr="000000"/>
                </a:solidFill>
              </a:rPr>
              <a:t>was</a:t>
            </a:r>
            <a:r>
              <a:rPr lang="fr-FR" b="1" dirty="0">
                <a:solidFill>
                  <a:sysClr val="windowText" lastClr="000000"/>
                </a:solidFill>
              </a:rPr>
              <a:t> the wax model made?</a:t>
            </a:r>
            <a:endParaRPr lang="fr-FR" sz="2400" dirty="0">
              <a:solidFill>
                <a:schemeClr val="tx1">
                  <a:tint val="75000"/>
                </a:schemeClr>
              </a:solidFill>
            </a:endParaRPr>
          </a:p>
        </p:txBody>
      </p:sp>
      <p:pic>
        <p:nvPicPr>
          <p:cNvPr id="1026" name="Picture 2" descr="C:\Users\Bourgarit\Desktop\Dauphins\02c3_FZ61183-1-détail-029r.tif"/>
          <p:cNvPicPr>
            <a:picLocks noChangeAspect="1" noChangeArrowheads="1"/>
          </p:cNvPicPr>
          <p:nvPr/>
        </p:nvPicPr>
        <p:blipFill>
          <a:blip r:embed="rId3" cstate="screen"/>
          <a:srcRect/>
          <a:stretch>
            <a:fillRect/>
          </a:stretch>
        </p:blipFill>
        <p:spPr bwMode="auto">
          <a:xfrm>
            <a:off x="1286179" y="807987"/>
            <a:ext cx="4552169" cy="3501372"/>
          </a:xfrm>
          <a:prstGeom prst="rect">
            <a:avLst/>
          </a:prstGeom>
          <a:noFill/>
        </p:spPr>
      </p:pic>
      <p:sp>
        <p:nvSpPr>
          <p:cNvPr id="25" name="TextBox 4"/>
          <p:cNvSpPr txBox="1"/>
          <p:nvPr/>
        </p:nvSpPr>
        <p:spPr>
          <a:xfrm>
            <a:off x="365600" y="1835712"/>
            <a:ext cx="920579" cy="307777"/>
          </a:xfrm>
          <a:prstGeom prst="rect">
            <a:avLst/>
          </a:prstGeom>
        </p:spPr>
        <p:txBody>
          <a:bodyPr rtlCol="0">
            <a:spAutoFit/>
          </a:bodyPr>
          <a:lstStyle/>
          <a:p>
            <a:pPr algn="ctr"/>
            <a:r>
              <a:rPr lang="en-US" sz="1400" b="1" dirty="0">
                <a:solidFill>
                  <a:srgbClr val="00B050"/>
                </a:solidFill>
              </a:rPr>
              <a:t>FIG 773</a:t>
            </a:r>
            <a:endParaRPr lang="en-US" sz="1400" b="1" dirty="0">
              <a:solidFill>
                <a:srgbClr val="00B050"/>
              </a:solidFill>
              <a:latin typeface="Calibri"/>
            </a:endParaRPr>
          </a:p>
        </p:txBody>
      </p:sp>
      <p:sp>
        <p:nvSpPr>
          <p:cNvPr id="4" name="Rectangle 3"/>
          <p:cNvSpPr/>
          <p:nvPr/>
        </p:nvSpPr>
        <p:spPr>
          <a:xfrm>
            <a:off x="457788" y="4699123"/>
            <a:ext cx="10842968" cy="954107"/>
          </a:xfrm>
          <a:prstGeom prst="rect">
            <a:avLst/>
          </a:prstGeom>
        </p:spPr>
        <p:txBody>
          <a:bodyPr wrap="square">
            <a:spAutoFit/>
          </a:bodyPr>
          <a:lstStyle/>
          <a:p>
            <a:r>
              <a:rPr lang="en-US" sz="1400" dirty="0"/>
              <a:t>Examination of the rear surfaces of the fragments revealed evidence that the sculptor worked in wax and had access to what would have been formed as a wax shell in a mold, in other words by an indirect lost wax casting process. One finds, for instance, a series of tool marks that were formed by dragging the tool through a malleable material -- and were ultimately translated into bronze.  Further evidence of this are the numerous sprues that have been preserved on the internal surface, for instance connecting high points in the relief on the back of the dolphin’s head.</a:t>
            </a:r>
            <a:endParaRPr lang="en-US" sz="1200" dirty="0">
              <a:latin typeface="Verdana" charset="0"/>
              <a:ea typeface="Verdana" charset="0"/>
              <a:cs typeface="Verdana" charset="0"/>
            </a:endParaRPr>
          </a:p>
        </p:txBody>
      </p:sp>
      <p:pic>
        <p:nvPicPr>
          <p:cNvPr id="35" name="Picture 2" descr="C:\Users\Bourgarit\Desktop\Dauphins\02c2_FZ61183-1-détail-019r.tif">
            <a:extLst>
              <a:ext uri="{FF2B5EF4-FFF2-40B4-BE49-F238E27FC236}">
                <a16:creationId xmlns:a16="http://schemas.microsoft.com/office/drawing/2014/main" id="{C37297F7-FA07-475C-AF28-EFF46FAE60B7}"/>
              </a:ext>
            </a:extLst>
          </p:cNvPr>
          <p:cNvPicPr>
            <a:picLocks noChangeAspect="1" noChangeArrowheads="1"/>
          </p:cNvPicPr>
          <p:nvPr/>
        </p:nvPicPr>
        <p:blipFill>
          <a:blip r:embed="rId4" cstate="screen"/>
          <a:srcRect/>
          <a:stretch>
            <a:fillRect/>
          </a:stretch>
        </p:blipFill>
        <p:spPr bwMode="auto">
          <a:xfrm>
            <a:off x="6035683" y="807260"/>
            <a:ext cx="4561302" cy="3508397"/>
          </a:xfrm>
          <a:prstGeom prst="rect">
            <a:avLst/>
          </a:prstGeom>
          <a:noFill/>
        </p:spPr>
      </p:pic>
      <p:sp>
        <p:nvSpPr>
          <p:cNvPr id="36" name="TextBox 4">
            <a:extLst>
              <a:ext uri="{FF2B5EF4-FFF2-40B4-BE49-F238E27FC236}">
                <a16:creationId xmlns:a16="http://schemas.microsoft.com/office/drawing/2014/main" id="{67908044-811E-463D-B304-714704F5A4C6}"/>
              </a:ext>
            </a:extLst>
          </p:cNvPr>
          <p:cNvSpPr txBox="1"/>
          <p:nvPr/>
        </p:nvSpPr>
        <p:spPr>
          <a:xfrm>
            <a:off x="10776520" y="1681823"/>
            <a:ext cx="1049880" cy="307777"/>
          </a:xfrm>
          <a:prstGeom prst="rect">
            <a:avLst/>
          </a:prstGeom>
        </p:spPr>
        <p:txBody>
          <a:bodyPr wrap="square" rtlCol="0">
            <a:spAutoFit/>
          </a:bodyPr>
          <a:lstStyle/>
          <a:p>
            <a:pPr algn="ctr"/>
            <a:r>
              <a:rPr lang="en-US" sz="1400" b="1" dirty="0">
                <a:solidFill>
                  <a:srgbClr val="00B050"/>
                </a:solidFill>
              </a:rPr>
              <a:t>FIG 772</a:t>
            </a:r>
            <a:endParaRPr lang="en-US" sz="1400" b="1" dirty="0">
              <a:solidFill>
                <a:srgbClr val="00B050"/>
              </a:solidFill>
              <a:latin typeface="Calibri"/>
            </a:endParaRPr>
          </a:p>
        </p:txBody>
      </p:sp>
      <p:grpSp>
        <p:nvGrpSpPr>
          <p:cNvPr id="38" name="Group 37">
            <a:extLst>
              <a:ext uri="{FF2B5EF4-FFF2-40B4-BE49-F238E27FC236}">
                <a16:creationId xmlns:a16="http://schemas.microsoft.com/office/drawing/2014/main" id="{83845E97-9658-4A53-9CF5-20CBA8895C1F}"/>
              </a:ext>
            </a:extLst>
          </p:cNvPr>
          <p:cNvGrpSpPr/>
          <p:nvPr/>
        </p:nvGrpSpPr>
        <p:grpSpPr>
          <a:xfrm>
            <a:off x="338448" y="5889466"/>
            <a:ext cx="11235886" cy="884597"/>
            <a:chOff x="338448" y="5889466"/>
            <a:chExt cx="11235886" cy="884597"/>
          </a:xfrm>
        </p:grpSpPr>
        <p:sp>
          <p:nvSpPr>
            <p:cNvPr id="40" name="TextBox 4">
              <a:extLst>
                <a:ext uri="{FF2B5EF4-FFF2-40B4-BE49-F238E27FC236}">
                  <a16:creationId xmlns:a16="http://schemas.microsoft.com/office/drawing/2014/main" id="{066EC726-26B6-4756-8EB6-126952FB0D8A}"/>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41" name="Group 40">
              <a:extLst>
                <a:ext uri="{FF2B5EF4-FFF2-40B4-BE49-F238E27FC236}">
                  <a16:creationId xmlns:a16="http://schemas.microsoft.com/office/drawing/2014/main" id="{5A7962F5-2725-448A-B733-59F23CD2F08D}"/>
                </a:ext>
              </a:extLst>
            </p:cNvPr>
            <p:cNvGrpSpPr/>
            <p:nvPr/>
          </p:nvGrpSpPr>
          <p:grpSpPr>
            <a:xfrm>
              <a:off x="769222" y="5889466"/>
              <a:ext cx="10805112" cy="884597"/>
              <a:chOff x="769222" y="5889466"/>
              <a:chExt cx="10805112" cy="884597"/>
            </a:xfrm>
          </p:grpSpPr>
          <p:sp>
            <p:nvSpPr>
              <p:cNvPr id="42" name="Rectangle 41">
                <a:extLst>
                  <a:ext uri="{FF2B5EF4-FFF2-40B4-BE49-F238E27FC236}">
                    <a16:creationId xmlns:a16="http://schemas.microsoft.com/office/drawing/2014/main" id="{C2FFFEA3-49E7-4F7E-AB9A-478DA62151C4}"/>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12">
                <a:extLst>
                  <a:ext uri="{FF2B5EF4-FFF2-40B4-BE49-F238E27FC236}">
                    <a16:creationId xmlns:a16="http://schemas.microsoft.com/office/drawing/2014/main" id="{AE6DEE7E-5DB4-40AA-90D0-6BF26721715C}"/>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A555816-578F-4806-A487-54BC4A211C70}"/>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36BB7100-FCDC-40F0-B0BD-E2B803322722}"/>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19">
                <a:extLst>
                  <a:ext uri="{FF2B5EF4-FFF2-40B4-BE49-F238E27FC236}">
                    <a16:creationId xmlns:a16="http://schemas.microsoft.com/office/drawing/2014/main" id="{FE788C87-C85B-4664-B86C-F980FFA55DA3}"/>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20">
                <a:extLst>
                  <a:ext uri="{FF2B5EF4-FFF2-40B4-BE49-F238E27FC236}">
                    <a16:creationId xmlns:a16="http://schemas.microsoft.com/office/drawing/2014/main" id="{A4E8C3FC-EB6E-42E6-87B1-17D92BEF823A}"/>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21">
                <a:extLst>
                  <a:ext uri="{FF2B5EF4-FFF2-40B4-BE49-F238E27FC236}">
                    <a16:creationId xmlns:a16="http://schemas.microsoft.com/office/drawing/2014/main" id="{43A7369D-F4D3-4C9C-A324-469AEF7D3A65}"/>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23">
                <a:extLst>
                  <a:ext uri="{FF2B5EF4-FFF2-40B4-BE49-F238E27FC236}">
                    <a16:creationId xmlns:a16="http://schemas.microsoft.com/office/drawing/2014/main" id="{C399154C-2423-4D96-8E30-4D364DBFD88D}"/>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0" name="TextBox 24">
                <a:extLst>
                  <a:ext uri="{FF2B5EF4-FFF2-40B4-BE49-F238E27FC236}">
                    <a16:creationId xmlns:a16="http://schemas.microsoft.com/office/drawing/2014/main" id="{F8D96669-2D0D-4CE5-BA36-6FC0A0F5BE96}"/>
                  </a:ext>
                </a:extLst>
              </p:cNvPr>
              <p:cNvSpPr txBox="1"/>
              <p:nvPr/>
            </p:nvSpPr>
            <p:spPr>
              <a:xfrm>
                <a:off x="3632162" y="5986340"/>
                <a:ext cx="920579" cy="400110"/>
              </a:xfrm>
              <a:prstGeom prst="rect">
                <a:avLst/>
              </a:prstGeom>
            </p:spPr>
            <p:txBody>
              <a:bodyPr rtlCol="0">
                <a:spAutoFit/>
              </a:bodyPr>
              <a:lstStyle/>
              <a:p>
                <a:pPr algn="ctr"/>
                <a:r>
                  <a:rPr lang="en-US" sz="1000" dirty="0">
                    <a:solidFill>
                      <a:srgbClr val="FF0000"/>
                    </a:solidFill>
                  </a:rPr>
                  <a:t>Fabrication of casting model</a:t>
                </a:r>
              </a:p>
            </p:txBody>
          </p:sp>
          <p:sp>
            <p:nvSpPr>
              <p:cNvPr id="51" name="TextBox 25">
                <a:extLst>
                  <a:ext uri="{FF2B5EF4-FFF2-40B4-BE49-F238E27FC236}">
                    <a16:creationId xmlns:a16="http://schemas.microsoft.com/office/drawing/2014/main" id="{20FB3119-B642-4343-AA35-A8B6D6FB19F6}"/>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52" name="TextBox 28">
                <a:extLst>
                  <a:ext uri="{FF2B5EF4-FFF2-40B4-BE49-F238E27FC236}">
                    <a16:creationId xmlns:a16="http://schemas.microsoft.com/office/drawing/2014/main" id="{CB88FE84-B507-4D01-87B1-F13E6CE0DCD7}"/>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53" name="TextBox 30">
                <a:extLst>
                  <a:ext uri="{FF2B5EF4-FFF2-40B4-BE49-F238E27FC236}">
                    <a16:creationId xmlns:a16="http://schemas.microsoft.com/office/drawing/2014/main" id="{97006CF9-C6E7-43BD-B120-F477BC727849}"/>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71" name="TextBox 32">
                <a:extLst>
                  <a:ext uri="{FF2B5EF4-FFF2-40B4-BE49-F238E27FC236}">
                    <a16:creationId xmlns:a16="http://schemas.microsoft.com/office/drawing/2014/main" id="{C4B0B758-B760-4086-9F31-C7C5EDD4BCA1}"/>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72" name="TextBox 25">
                <a:extLst>
                  <a:ext uri="{FF2B5EF4-FFF2-40B4-BE49-F238E27FC236}">
                    <a16:creationId xmlns:a16="http://schemas.microsoft.com/office/drawing/2014/main" id="{02465B65-27FE-4485-ABCC-7EA5ED965FB5}"/>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73" name="Straight Arrow Connector 19">
                <a:extLst>
                  <a:ext uri="{FF2B5EF4-FFF2-40B4-BE49-F238E27FC236}">
                    <a16:creationId xmlns:a16="http://schemas.microsoft.com/office/drawing/2014/main" id="{8C543543-695B-4880-B106-BB826F2B96FD}"/>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19">
                <a:extLst>
                  <a:ext uri="{FF2B5EF4-FFF2-40B4-BE49-F238E27FC236}">
                    <a16:creationId xmlns:a16="http://schemas.microsoft.com/office/drawing/2014/main" id="{C48BA4B7-6588-4045-BC0B-3EF656D8D6B4}"/>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32">
                <a:extLst>
                  <a:ext uri="{FF2B5EF4-FFF2-40B4-BE49-F238E27FC236}">
                    <a16:creationId xmlns:a16="http://schemas.microsoft.com/office/drawing/2014/main" id="{DDDAD8FA-16C9-4FBA-AF16-E63C94C606B3}"/>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76" name="Straight Arrow Connector 16">
                <a:extLst>
                  <a:ext uri="{FF2B5EF4-FFF2-40B4-BE49-F238E27FC236}">
                    <a16:creationId xmlns:a16="http://schemas.microsoft.com/office/drawing/2014/main" id="{547EC1AF-ED39-4D6A-A216-EC85C799C293}"/>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7" name="TextBox 24">
                <a:extLst>
                  <a:ext uri="{FF2B5EF4-FFF2-40B4-BE49-F238E27FC236}">
                    <a16:creationId xmlns:a16="http://schemas.microsoft.com/office/drawing/2014/main" id="{8BE4D3F0-CF57-4AAC-9D53-BF88921F0DFF}"/>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78" name="Straight Arrow Connector 23">
                <a:extLst>
                  <a:ext uri="{FF2B5EF4-FFF2-40B4-BE49-F238E27FC236}">
                    <a16:creationId xmlns:a16="http://schemas.microsoft.com/office/drawing/2014/main" id="{1B72C2A6-81FF-42C3-B386-7F6CE697889B}"/>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4">
                <a:extLst>
                  <a:ext uri="{FF2B5EF4-FFF2-40B4-BE49-F238E27FC236}">
                    <a16:creationId xmlns:a16="http://schemas.microsoft.com/office/drawing/2014/main" id="{6A9CACC0-5894-4611-A4EE-134D8AA36F6E}"/>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80" name="TextBox 24">
                <a:extLst>
                  <a:ext uri="{FF2B5EF4-FFF2-40B4-BE49-F238E27FC236}">
                    <a16:creationId xmlns:a16="http://schemas.microsoft.com/office/drawing/2014/main" id="{E8305550-0A57-4DAC-A9DB-31C7E624419B}"/>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1" name="Straight Arrow Connector 19">
                <a:extLst>
                  <a:ext uri="{FF2B5EF4-FFF2-40B4-BE49-F238E27FC236}">
                    <a16:creationId xmlns:a16="http://schemas.microsoft.com/office/drawing/2014/main" id="{3105FFD3-C7B1-4080-9A70-479E7EA34B3D}"/>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2" name="TextBox 25">
                <a:extLst>
                  <a:ext uri="{FF2B5EF4-FFF2-40B4-BE49-F238E27FC236}">
                    <a16:creationId xmlns:a16="http://schemas.microsoft.com/office/drawing/2014/main" id="{507BE976-63BC-4CE1-941A-5BA8E2B3283B}"/>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83" name="Straight Arrow Connector 19">
                <a:extLst>
                  <a:ext uri="{FF2B5EF4-FFF2-40B4-BE49-F238E27FC236}">
                    <a16:creationId xmlns:a16="http://schemas.microsoft.com/office/drawing/2014/main" id="{FB7F2E0E-4D1B-4A77-8D48-C78A7E634DFD}"/>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4" name="TextBox 25">
                <a:extLst>
                  <a:ext uri="{FF2B5EF4-FFF2-40B4-BE49-F238E27FC236}">
                    <a16:creationId xmlns:a16="http://schemas.microsoft.com/office/drawing/2014/main" id="{63612227-4C2A-4530-ABA5-50E706E9619A}"/>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85" name="Straight Arrow Connector 19">
                <a:extLst>
                  <a:ext uri="{FF2B5EF4-FFF2-40B4-BE49-F238E27FC236}">
                    <a16:creationId xmlns:a16="http://schemas.microsoft.com/office/drawing/2014/main" id="{77EA217F-04D7-49A1-988D-C65B2553809C}"/>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19">
                <a:extLst>
                  <a:ext uri="{FF2B5EF4-FFF2-40B4-BE49-F238E27FC236}">
                    <a16:creationId xmlns:a16="http://schemas.microsoft.com/office/drawing/2014/main" id="{6B783D6A-881A-4D44-B260-2FC6203ACEBD}"/>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7" name="TextBox 28">
                <a:extLst>
                  <a:ext uri="{FF2B5EF4-FFF2-40B4-BE49-F238E27FC236}">
                    <a16:creationId xmlns:a16="http://schemas.microsoft.com/office/drawing/2014/main" id="{E10BB99F-A0A3-47E9-A810-6626A3ACC41B}"/>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88" name="TextBox 28">
                <a:extLst>
                  <a:ext uri="{FF2B5EF4-FFF2-40B4-BE49-F238E27FC236}">
                    <a16:creationId xmlns:a16="http://schemas.microsoft.com/office/drawing/2014/main" id="{13B44D71-B927-4BE5-8CA4-4A53C2F84F8D}"/>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14468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4"/>
          <p:cNvSpPr txBox="1"/>
          <p:nvPr/>
        </p:nvSpPr>
        <p:spPr>
          <a:xfrm>
            <a:off x="7809032" y="1166459"/>
            <a:ext cx="2085839" cy="307777"/>
          </a:xfrm>
          <a:prstGeom prst="rect">
            <a:avLst/>
          </a:prstGeom>
        </p:spPr>
        <p:txBody>
          <a:bodyPr wrap="square" rtlCol="0">
            <a:spAutoFit/>
          </a:bodyPr>
          <a:lstStyle/>
          <a:p>
            <a:pPr algn="ctr"/>
            <a:r>
              <a:rPr lang="en-US" sz="1400" b="1" dirty="0">
                <a:solidFill>
                  <a:srgbClr val="00B050"/>
                </a:solidFill>
              </a:rPr>
              <a:t>FIG 783 </a:t>
            </a:r>
            <a:r>
              <a:rPr lang="en-US" sz="1400" b="1" dirty="0">
                <a:solidFill>
                  <a:srgbClr val="FF0000"/>
                </a:solidFill>
              </a:rPr>
              <a:t>IS BEING REDONE</a:t>
            </a:r>
            <a:endParaRPr lang="en-US" sz="1400" b="1" dirty="0">
              <a:solidFill>
                <a:srgbClr val="FF0000"/>
              </a:solidFill>
              <a:latin typeface="Calibri"/>
            </a:endParaRPr>
          </a:p>
        </p:txBody>
      </p:sp>
      <p:sp>
        <p:nvSpPr>
          <p:cNvPr id="29" name="Sous-titre 2">
            <a:extLst>
              <a:ext uri="{FF2B5EF4-FFF2-40B4-BE49-F238E27FC236}">
                <a16:creationId xmlns:a16="http://schemas.microsoft.com/office/drawing/2014/main" id="{A0EA1595-EA38-4C6E-B8A9-0A2EBB1EBB92}"/>
              </a:ext>
            </a:extLst>
          </p:cNvPr>
          <p:cNvSpPr txBox="1">
            <a:spLocks/>
          </p:cNvSpPr>
          <p:nvPr/>
        </p:nvSpPr>
        <p:spPr>
          <a:xfrm>
            <a:off x="311695" y="180523"/>
            <a:ext cx="8709594" cy="513663"/>
          </a:xfrm>
          <a:prstGeom prst="rect">
            <a:avLst/>
          </a:prstGeom>
        </p:spPr>
        <p:txBody>
          <a:bodyPr vert="horz" lIns="91440" tIns="45720" rIns="91440" bIns="45720" rtlCol="0" anchor="t">
            <a:normAutofit/>
          </a:bodyPr>
          <a:lstStyle/>
          <a:p>
            <a:pPr lvl="0">
              <a:spcBef>
                <a:spcPct val="20000"/>
              </a:spcBef>
              <a:defRPr/>
            </a:pPr>
            <a:r>
              <a:rPr lang="en-US" b="1" dirty="0"/>
              <a:t>Indirect lost-wax casting in segments: example of the dolphin head in the background </a:t>
            </a:r>
            <a:endParaRPr lang="fr-FR" sz="2400" dirty="0"/>
          </a:p>
        </p:txBody>
      </p:sp>
      <p:pic>
        <p:nvPicPr>
          <p:cNvPr id="7" name="Picture 6">
            <a:extLst>
              <a:ext uri="{FF2B5EF4-FFF2-40B4-BE49-F238E27FC236}">
                <a16:creationId xmlns:a16="http://schemas.microsoft.com/office/drawing/2014/main" id="{9A6C10B5-876F-475A-A5FB-CBC32D78B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709" y="727654"/>
            <a:ext cx="3679579" cy="5059422"/>
          </a:xfrm>
          <a:prstGeom prst="rect">
            <a:avLst/>
          </a:prstGeom>
        </p:spPr>
      </p:pic>
      <p:grpSp>
        <p:nvGrpSpPr>
          <p:cNvPr id="90" name="Group 89">
            <a:extLst>
              <a:ext uri="{FF2B5EF4-FFF2-40B4-BE49-F238E27FC236}">
                <a16:creationId xmlns:a16="http://schemas.microsoft.com/office/drawing/2014/main" id="{CD604351-D936-4C0F-B5C4-947B29855229}"/>
              </a:ext>
            </a:extLst>
          </p:cNvPr>
          <p:cNvGrpSpPr/>
          <p:nvPr/>
        </p:nvGrpSpPr>
        <p:grpSpPr>
          <a:xfrm>
            <a:off x="338448" y="5889466"/>
            <a:ext cx="11235886" cy="884597"/>
            <a:chOff x="338448" y="5889466"/>
            <a:chExt cx="11235886" cy="884597"/>
          </a:xfrm>
        </p:grpSpPr>
        <p:sp>
          <p:nvSpPr>
            <p:cNvPr id="91" name="TextBox 4">
              <a:extLst>
                <a:ext uri="{FF2B5EF4-FFF2-40B4-BE49-F238E27FC236}">
                  <a16:creationId xmlns:a16="http://schemas.microsoft.com/office/drawing/2014/main" id="{E1B4CA3E-639F-47E0-8F80-984A11E2E4AA}"/>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92" name="Group 91">
              <a:extLst>
                <a:ext uri="{FF2B5EF4-FFF2-40B4-BE49-F238E27FC236}">
                  <a16:creationId xmlns:a16="http://schemas.microsoft.com/office/drawing/2014/main" id="{B3901779-2C93-466B-A252-FCB91024FDE1}"/>
                </a:ext>
              </a:extLst>
            </p:cNvPr>
            <p:cNvGrpSpPr/>
            <p:nvPr/>
          </p:nvGrpSpPr>
          <p:grpSpPr>
            <a:xfrm>
              <a:off x="769222" y="5889466"/>
              <a:ext cx="10805112" cy="884597"/>
              <a:chOff x="769222" y="5889466"/>
              <a:chExt cx="10805112" cy="884597"/>
            </a:xfrm>
          </p:grpSpPr>
          <p:sp>
            <p:nvSpPr>
              <p:cNvPr id="93" name="Rectangle 92">
                <a:extLst>
                  <a:ext uri="{FF2B5EF4-FFF2-40B4-BE49-F238E27FC236}">
                    <a16:creationId xmlns:a16="http://schemas.microsoft.com/office/drawing/2014/main" id="{8CF816AA-391C-42DD-B7D4-73AFC6585023}"/>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12">
                <a:extLst>
                  <a:ext uri="{FF2B5EF4-FFF2-40B4-BE49-F238E27FC236}">
                    <a16:creationId xmlns:a16="http://schemas.microsoft.com/office/drawing/2014/main" id="{320E0721-B370-4902-BA3F-CB93260ED954}"/>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DE838B9-A187-416C-B5C7-4153C328304F}"/>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630D6F43-8423-46C8-BB6E-97CAF90A2F22}"/>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Arrow Connector 19">
                <a:extLst>
                  <a:ext uri="{FF2B5EF4-FFF2-40B4-BE49-F238E27FC236}">
                    <a16:creationId xmlns:a16="http://schemas.microsoft.com/office/drawing/2014/main" id="{4497A27A-300A-41ED-B235-AE65C604BB4C}"/>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8" name="Straight Arrow Connector 20">
                <a:extLst>
                  <a:ext uri="{FF2B5EF4-FFF2-40B4-BE49-F238E27FC236}">
                    <a16:creationId xmlns:a16="http://schemas.microsoft.com/office/drawing/2014/main" id="{875FD37B-D04D-4836-9FC9-3E0ADD98EE4F}"/>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9" name="Straight Arrow Connector 21">
                <a:extLst>
                  <a:ext uri="{FF2B5EF4-FFF2-40B4-BE49-F238E27FC236}">
                    <a16:creationId xmlns:a16="http://schemas.microsoft.com/office/drawing/2014/main" id="{9B708562-6D33-44A5-BE51-1A77095B013A}"/>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0" name="Straight Arrow Connector 23">
                <a:extLst>
                  <a:ext uri="{FF2B5EF4-FFF2-40B4-BE49-F238E27FC236}">
                    <a16:creationId xmlns:a16="http://schemas.microsoft.com/office/drawing/2014/main" id="{6DDE8CD2-A90D-4EB9-BEA4-73D0AC768EEE}"/>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1" name="TextBox 24">
                <a:extLst>
                  <a:ext uri="{FF2B5EF4-FFF2-40B4-BE49-F238E27FC236}">
                    <a16:creationId xmlns:a16="http://schemas.microsoft.com/office/drawing/2014/main" id="{489BE17B-3973-4AF0-B473-1D08A05EB0B8}"/>
                  </a:ext>
                </a:extLst>
              </p:cNvPr>
              <p:cNvSpPr txBox="1"/>
              <p:nvPr/>
            </p:nvSpPr>
            <p:spPr>
              <a:xfrm>
                <a:off x="3632162" y="5986340"/>
                <a:ext cx="920579" cy="400110"/>
              </a:xfrm>
              <a:prstGeom prst="rect">
                <a:avLst/>
              </a:prstGeom>
            </p:spPr>
            <p:txBody>
              <a:bodyPr rtlCol="0">
                <a:spAutoFit/>
              </a:bodyPr>
              <a:lstStyle/>
              <a:p>
                <a:pPr algn="ctr"/>
                <a:r>
                  <a:rPr lang="en-US" sz="1000" dirty="0">
                    <a:solidFill>
                      <a:srgbClr val="FF0000"/>
                    </a:solidFill>
                  </a:rPr>
                  <a:t>Fabrication of casting model</a:t>
                </a:r>
              </a:p>
            </p:txBody>
          </p:sp>
          <p:sp>
            <p:nvSpPr>
              <p:cNvPr id="102" name="TextBox 25">
                <a:extLst>
                  <a:ext uri="{FF2B5EF4-FFF2-40B4-BE49-F238E27FC236}">
                    <a16:creationId xmlns:a16="http://schemas.microsoft.com/office/drawing/2014/main" id="{9FBEA456-8A8F-4DE6-956B-185C42D50659}"/>
                  </a:ext>
                </a:extLst>
              </p:cNvPr>
              <p:cNvSpPr txBox="1"/>
              <p:nvPr/>
            </p:nvSpPr>
            <p:spPr>
              <a:xfrm>
                <a:off x="4476578" y="6064056"/>
                <a:ext cx="920579" cy="246221"/>
              </a:xfrm>
              <a:prstGeom prst="rect">
                <a:avLst/>
              </a:prstGeom>
            </p:spPr>
            <p:txBody>
              <a:bodyPr rtlCol="0">
                <a:spAutoFit/>
              </a:bodyPr>
              <a:lstStyle/>
              <a:p>
                <a:pPr algn="ctr"/>
                <a:r>
                  <a:rPr lang="en-US" sz="1000" dirty="0"/>
                  <a:t>Assemblage</a:t>
                </a:r>
              </a:p>
            </p:txBody>
          </p:sp>
          <p:sp>
            <p:nvSpPr>
              <p:cNvPr id="103" name="TextBox 28">
                <a:extLst>
                  <a:ext uri="{FF2B5EF4-FFF2-40B4-BE49-F238E27FC236}">
                    <a16:creationId xmlns:a16="http://schemas.microsoft.com/office/drawing/2014/main" id="{51192C75-E4E2-41B5-80D8-1D8EAD488F9B}"/>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104" name="TextBox 30">
                <a:extLst>
                  <a:ext uri="{FF2B5EF4-FFF2-40B4-BE49-F238E27FC236}">
                    <a16:creationId xmlns:a16="http://schemas.microsoft.com/office/drawing/2014/main" id="{2BCF7319-25CD-4E97-8A5B-D5738E34BCED}"/>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105" name="TextBox 32">
                <a:extLst>
                  <a:ext uri="{FF2B5EF4-FFF2-40B4-BE49-F238E27FC236}">
                    <a16:creationId xmlns:a16="http://schemas.microsoft.com/office/drawing/2014/main" id="{416D3B5B-EB0F-48DA-8271-6DA8517C8870}"/>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106" name="TextBox 25">
                <a:extLst>
                  <a:ext uri="{FF2B5EF4-FFF2-40B4-BE49-F238E27FC236}">
                    <a16:creationId xmlns:a16="http://schemas.microsoft.com/office/drawing/2014/main" id="{1183601C-FD74-4054-90DE-802EE1E4519B}"/>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107" name="Straight Arrow Connector 19">
                <a:extLst>
                  <a:ext uri="{FF2B5EF4-FFF2-40B4-BE49-F238E27FC236}">
                    <a16:creationId xmlns:a16="http://schemas.microsoft.com/office/drawing/2014/main" id="{092173FF-F070-4C12-88A8-8316481C5E4A}"/>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8" name="Straight Arrow Connector 19">
                <a:extLst>
                  <a:ext uri="{FF2B5EF4-FFF2-40B4-BE49-F238E27FC236}">
                    <a16:creationId xmlns:a16="http://schemas.microsoft.com/office/drawing/2014/main" id="{A95FD0EE-B4BC-4B11-8519-97A663340EBA}"/>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9" name="TextBox 32">
                <a:extLst>
                  <a:ext uri="{FF2B5EF4-FFF2-40B4-BE49-F238E27FC236}">
                    <a16:creationId xmlns:a16="http://schemas.microsoft.com/office/drawing/2014/main" id="{BBF74EA5-B14A-44D5-99BE-FB938A89B138}"/>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110" name="Straight Arrow Connector 16">
                <a:extLst>
                  <a:ext uri="{FF2B5EF4-FFF2-40B4-BE49-F238E27FC236}">
                    <a16:creationId xmlns:a16="http://schemas.microsoft.com/office/drawing/2014/main" id="{AA2405AA-1C23-4966-9F72-4CC4E6867F10}"/>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1" name="TextBox 24">
                <a:extLst>
                  <a:ext uri="{FF2B5EF4-FFF2-40B4-BE49-F238E27FC236}">
                    <a16:creationId xmlns:a16="http://schemas.microsoft.com/office/drawing/2014/main" id="{8CB448D6-5B6F-47EE-8902-769A30D94FF1}"/>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112" name="Straight Arrow Connector 23">
                <a:extLst>
                  <a:ext uri="{FF2B5EF4-FFF2-40B4-BE49-F238E27FC236}">
                    <a16:creationId xmlns:a16="http://schemas.microsoft.com/office/drawing/2014/main" id="{7EC93BD5-4BCD-4F46-A87D-295BD3F2C653}"/>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3" name="TextBox 4">
                <a:extLst>
                  <a:ext uri="{FF2B5EF4-FFF2-40B4-BE49-F238E27FC236}">
                    <a16:creationId xmlns:a16="http://schemas.microsoft.com/office/drawing/2014/main" id="{DD9759B3-5A62-4CF7-A7C0-B2145B47E606}"/>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114" name="TextBox 24">
                <a:extLst>
                  <a:ext uri="{FF2B5EF4-FFF2-40B4-BE49-F238E27FC236}">
                    <a16:creationId xmlns:a16="http://schemas.microsoft.com/office/drawing/2014/main" id="{85F360D6-BFF3-4704-A23E-C1DE4FF70369}"/>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115" name="Straight Arrow Connector 19">
                <a:extLst>
                  <a:ext uri="{FF2B5EF4-FFF2-40B4-BE49-F238E27FC236}">
                    <a16:creationId xmlns:a16="http://schemas.microsoft.com/office/drawing/2014/main" id="{FA01EB9F-8ADB-4B8D-BFA8-B1BF60EA1B79}"/>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6" name="TextBox 25">
                <a:extLst>
                  <a:ext uri="{FF2B5EF4-FFF2-40B4-BE49-F238E27FC236}">
                    <a16:creationId xmlns:a16="http://schemas.microsoft.com/office/drawing/2014/main" id="{D451621E-667A-4748-B7DF-2D4ACE4D7CE5}"/>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117" name="Straight Arrow Connector 19">
                <a:extLst>
                  <a:ext uri="{FF2B5EF4-FFF2-40B4-BE49-F238E27FC236}">
                    <a16:creationId xmlns:a16="http://schemas.microsoft.com/office/drawing/2014/main" id="{4657919D-A04F-4DA5-B0AB-D4719878EC47}"/>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18" name="TextBox 25">
                <a:extLst>
                  <a:ext uri="{FF2B5EF4-FFF2-40B4-BE49-F238E27FC236}">
                    <a16:creationId xmlns:a16="http://schemas.microsoft.com/office/drawing/2014/main" id="{BE19FCEF-74CF-4DFC-A2FD-84564EBD43CB}"/>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119" name="Straight Arrow Connector 19">
                <a:extLst>
                  <a:ext uri="{FF2B5EF4-FFF2-40B4-BE49-F238E27FC236}">
                    <a16:creationId xmlns:a16="http://schemas.microsoft.com/office/drawing/2014/main" id="{0DA831EA-D2D7-4E4D-B8D5-C902E63B531F}"/>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20" name="Straight Arrow Connector 19">
                <a:extLst>
                  <a:ext uri="{FF2B5EF4-FFF2-40B4-BE49-F238E27FC236}">
                    <a16:creationId xmlns:a16="http://schemas.microsoft.com/office/drawing/2014/main" id="{A0E37164-C905-4235-9D40-6E28858D3506}"/>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1" name="TextBox 28">
                <a:extLst>
                  <a:ext uri="{FF2B5EF4-FFF2-40B4-BE49-F238E27FC236}">
                    <a16:creationId xmlns:a16="http://schemas.microsoft.com/office/drawing/2014/main" id="{4166C4A6-1D59-45F0-96BD-9F9F25A03AE6}"/>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122" name="TextBox 28">
                <a:extLst>
                  <a:ext uri="{FF2B5EF4-FFF2-40B4-BE49-F238E27FC236}">
                    <a16:creationId xmlns:a16="http://schemas.microsoft.com/office/drawing/2014/main" id="{364C4C5F-4BF0-4CCB-8C21-C9CD5D9A7EDC}"/>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669681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257855" y="4666039"/>
            <a:ext cx="11598785" cy="1384995"/>
          </a:xfrm>
          <a:prstGeom prst="rect">
            <a:avLst/>
          </a:prstGeom>
          <a:noFill/>
        </p:spPr>
        <p:txBody>
          <a:bodyPr wrap="square" rtlCol="0">
            <a:spAutoFit/>
          </a:bodyPr>
          <a:lstStyle/>
          <a:p>
            <a:r>
              <a:rPr lang="en-US" sz="1400" dirty="0"/>
              <a:t>Once all the separate parts were cast, the vast puzzle of </a:t>
            </a:r>
            <a:r>
              <a:rPr lang="en-US" sz="1400" b="1" dirty="0"/>
              <a:t>primary castings</a:t>
            </a:r>
            <a:r>
              <a:rPr lang="en-US" sz="1400" dirty="0"/>
              <a:t> had to be assembled. To achieve this, the Roman foundrymen responsible for the relief used </a:t>
            </a:r>
            <a:r>
              <a:rPr lang="en-US" sz="1400" b="1" dirty="0"/>
              <a:t>flow fusion welding</a:t>
            </a:r>
            <a:r>
              <a:rPr lang="en-US" sz="1400" dirty="0"/>
              <a:t> – a technique learned from Ancient Greece where it had been practiced since the 5</a:t>
            </a:r>
            <a:r>
              <a:rPr lang="en-US" sz="1400" baseline="30000" dirty="0"/>
              <a:t>th</a:t>
            </a:r>
            <a:r>
              <a:rPr lang="en-US" sz="1400" dirty="0"/>
              <a:t> cent. BC. With its 3+ linear meters of weld joins, the Vienne dolphin relief bears exceptional testimony of this complicated method of assembly. Considering that the remains of the relief are only a small part of the original relief, then we take the measure of the exceptional dimension and ambition of this major work of sculpture. The recent scientific study and characterization of ancient welds, with experimental simulations in the laboratory, have shed more light on the long-forgotten process (</a:t>
            </a:r>
            <a:r>
              <a:rPr lang="en-US" sz="1400" i="1" dirty="0">
                <a:solidFill>
                  <a:schemeClr val="tx2">
                    <a:lumMod val="40000"/>
                    <a:lumOff val="60000"/>
                  </a:schemeClr>
                </a:solidFill>
              </a:rPr>
              <a:t>link to the video of the lab experiment, and to chapter XX</a:t>
            </a:r>
            <a:r>
              <a:rPr lang="en-US" sz="1400" dirty="0"/>
              <a:t>).</a:t>
            </a:r>
            <a:endParaRPr lang="fr-FR" sz="1400" dirty="0"/>
          </a:p>
        </p:txBody>
      </p:sp>
      <p:sp>
        <p:nvSpPr>
          <p:cNvPr id="30" name="Sous-titre 2">
            <a:extLst>
              <a:ext uri="{FF2B5EF4-FFF2-40B4-BE49-F238E27FC236}">
                <a16:creationId xmlns:a16="http://schemas.microsoft.com/office/drawing/2014/main" id="{B32272BF-C923-445B-8D57-C0A8C843323D}"/>
              </a:ext>
            </a:extLst>
          </p:cNvPr>
          <p:cNvSpPr txBox="1">
            <a:spLocks/>
          </p:cNvSpPr>
          <p:nvPr/>
        </p:nvSpPr>
        <p:spPr>
          <a:xfrm>
            <a:off x="249831" y="145173"/>
            <a:ext cx="8256796" cy="513663"/>
          </a:xfrm>
          <a:prstGeom prst="rect">
            <a:avLst/>
          </a:prstGeom>
        </p:spPr>
        <p:txBody>
          <a:bodyPr vert="horz" lIns="91440" tIns="45720" rIns="91440" bIns="45720" rtlCol="0" anchor="t">
            <a:normAutofit/>
          </a:bodyPr>
          <a:lstStyle/>
          <a:p>
            <a:pPr lvl="0">
              <a:spcBef>
                <a:spcPct val="20000"/>
              </a:spcBef>
              <a:defRPr/>
            </a:pPr>
            <a:r>
              <a:rPr lang="fr-FR" b="1" dirty="0">
                <a:solidFill>
                  <a:sysClr val="windowText" lastClr="000000"/>
                </a:solidFill>
              </a:rPr>
              <a:t>Evidence of fabrication:  </a:t>
            </a:r>
            <a:r>
              <a:rPr lang="fr-FR" b="1" dirty="0"/>
              <a:t>How </a:t>
            </a:r>
            <a:r>
              <a:rPr lang="fr-FR" b="1" dirty="0" err="1"/>
              <a:t>were</a:t>
            </a:r>
            <a:r>
              <a:rPr lang="fr-FR" b="1" dirty="0"/>
              <a:t> the sections of the relief </a:t>
            </a:r>
            <a:r>
              <a:rPr lang="fr-FR" b="1" dirty="0" err="1"/>
              <a:t>assembled</a:t>
            </a:r>
            <a:r>
              <a:rPr lang="fr-FR" b="1" dirty="0"/>
              <a:t>?</a:t>
            </a:r>
            <a:endParaRPr lang="fr-FR" sz="2400" dirty="0"/>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021" y="720192"/>
            <a:ext cx="8361129" cy="3764344"/>
          </a:xfrm>
          <a:prstGeom prst="rect">
            <a:avLst/>
          </a:prstGeom>
        </p:spPr>
      </p:pic>
      <p:sp>
        <p:nvSpPr>
          <p:cNvPr id="31" name="TextBox 4"/>
          <p:cNvSpPr txBox="1"/>
          <p:nvPr/>
        </p:nvSpPr>
        <p:spPr>
          <a:xfrm>
            <a:off x="9015949" y="818568"/>
            <a:ext cx="920579" cy="307777"/>
          </a:xfrm>
          <a:prstGeom prst="rect">
            <a:avLst/>
          </a:prstGeom>
        </p:spPr>
        <p:txBody>
          <a:bodyPr rtlCol="0">
            <a:spAutoFit/>
          </a:bodyPr>
          <a:lstStyle/>
          <a:p>
            <a:pPr algn="ctr"/>
            <a:r>
              <a:rPr lang="en-US" sz="1400" b="1" dirty="0">
                <a:solidFill>
                  <a:srgbClr val="00B050"/>
                </a:solidFill>
              </a:rPr>
              <a:t>FIG 952</a:t>
            </a:r>
            <a:endParaRPr lang="en-US" sz="1400" b="1" dirty="0">
              <a:solidFill>
                <a:srgbClr val="00B050"/>
              </a:solidFill>
              <a:latin typeface="Calibri"/>
            </a:endParaRPr>
          </a:p>
        </p:txBody>
      </p:sp>
      <p:sp>
        <p:nvSpPr>
          <p:cNvPr id="2" name="Rectangle 1">
            <a:extLst>
              <a:ext uri="{FF2B5EF4-FFF2-40B4-BE49-F238E27FC236}">
                <a16:creationId xmlns:a16="http://schemas.microsoft.com/office/drawing/2014/main" id="{A2B944B9-791C-46D2-A212-0192ABB1DC86}"/>
              </a:ext>
            </a:extLst>
          </p:cNvPr>
          <p:cNvSpPr/>
          <p:nvPr/>
        </p:nvSpPr>
        <p:spPr>
          <a:xfrm>
            <a:off x="9209954" y="1628800"/>
            <a:ext cx="2142630" cy="2376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E9631B-9F41-4C4A-99F3-186151D00188}"/>
              </a:ext>
            </a:extLst>
          </p:cNvPr>
          <p:cNvSpPr/>
          <p:nvPr/>
        </p:nvSpPr>
        <p:spPr>
          <a:xfrm>
            <a:off x="9389850" y="2022301"/>
            <a:ext cx="1668382" cy="923330"/>
          </a:xfrm>
          <a:prstGeom prst="rect">
            <a:avLst/>
          </a:prstGeom>
        </p:spPr>
        <p:txBody>
          <a:bodyPr wrap="square">
            <a:spAutoFit/>
          </a:bodyPr>
          <a:lstStyle/>
          <a:p>
            <a:r>
              <a:rPr lang="en-US" i="1" dirty="0">
                <a:solidFill>
                  <a:srgbClr val="FF0000"/>
                </a:solidFill>
              </a:rPr>
              <a:t>video of fusion welding lab experiment</a:t>
            </a:r>
            <a:endParaRPr lang="en-US" dirty="0">
              <a:solidFill>
                <a:srgbClr val="FF0000"/>
              </a:solidFill>
            </a:endParaRPr>
          </a:p>
        </p:txBody>
      </p:sp>
      <p:grpSp>
        <p:nvGrpSpPr>
          <p:cNvPr id="34" name="Group 33">
            <a:extLst>
              <a:ext uri="{FF2B5EF4-FFF2-40B4-BE49-F238E27FC236}">
                <a16:creationId xmlns:a16="http://schemas.microsoft.com/office/drawing/2014/main" id="{6B4CA594-A252-4093-B46A-BFF9AB501DE3}"/>
              </a:ext>
            </a:extLst>
          </p:cNvPr>
          <p:cNvGrpSpPr/>
          <p:nvPr/>
        </p:nvGrpSpPr>
        <p:grpSpPr>
          <a:xfrm>
            <a:off x="338448" y="5889466"/>
            <a:ext cx="11235886" cy="884597"/>
            <a:chOff x="338448" y="5889466"/>
            <a:chExt cx="11235886" cy="884597"/>
          </a:xfrm>
        </p:grpSpPr>
        <p:sp>
          <p:nvSpPr>
            <p:cNvPr id="35" name="TextBox 4">
              <a:extLst>
                <a:ext uri="{FF2B5EF4-FFF2-40B4-BE49-F238E27FC236}">
                  <a16:creationId xmlns:a16="http://schemas.microsoft.com/office/drawing/2014/main" id="{95E9EB41-A176-4E1A-89F6-BFF40ECFD78D}"/>
                </a:ext>
              </a:extLst>
            </p:cNvPr>
            <p:cNvSpPr txBox="1"/>
            <p:nvPr/>
          </p:nvSpPr>
          <p:spPr>
            <a:xfrm>
              <a:off x="338448" y="6064056"/>
              <a:ext cx="920579" cy="246063"/>
            </a:xfrm>
            <a:prstGeom prst="rect">
              <a:avLst/>
            </a:prstGeom>
          </p:spPr>
          <p:txBody>
            <a:bodyPr rtlCol="0">
              <a:spAutoFit/>
            </a:bodyPr>
            <a:lstStyle/>
            <a:p>
              <a:pPr algn="ctr"/>
              <a:r>
                <a:rPr lang="en-US" sz="1000" dirty="0"/>
                <a:t>Home</a:t>
              </a:r>
              <a:endParaRPr lang="en-US" sz="1000" dirty="0">
                <a:latin typeface="Calibri"/>
              </a:endParaRPr>
            </a:p>
          </p:txBody>
        </p:sp>
        <p:grpSp>
          <p:nvGrpSpPr>
            <p:cNvPr id="36" name="Group 35">
              <a:extLst>
                <a:ext uri="{FF2B5EF4-FFF2-40B4-BE49-F238E27FC236}">
                  <a16:creationId xmlns:a16="http://schemas.microsoft.com/office/drawing/2014/main" id="{3D6CC8DB-416F-4632-9DCE-5BD7C798B6D6}"/>
                </a:ext>
              </a:extLst>
            </p:cNvPr>
            <p:cNvGrpSpPr/>
            <p:nvPr/>
          </p:nvGrpSpPr>
          <p:grpSpPr>
            <a:xfrm>
              <a:off x="769222" y="5889466"/>
              <a:ext cx="10805112" cy="884597"/>
              <a:chOff x="769222" y="5889466"/>
              <a:chExt cx="10805112" cy="884597"/>
            </a:xfrm>
          </p:grpSpPr>
          <p:sp>
            <p:nvSpPr>
              <p:cNvPr id="38" name="Rectangle 37">
                <a:extLst>
                  <a:ext uri="{FF2B5EF4-FFF2-40B4-BE49-F238E27FC236}">
                    <a16:creationId xmlns:a16="http://schemas.microsoft.com/office/drawing/2014/main" id="{4B28077F-6D31-4944-976E-CEE65A75F935}"/>
                  </a:ext>
                </a:extLst>
              </p:cNvPr>
              <p:cNvSpPr/>
              <p:nvPr/>
            </p:nvSpPr>
            <p:spPr>
              <a:xfrm>
                <a:off x="773589" y="6540339"/>
                <a:ext cx="10416439" cy="72506"/>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12">
                <a:extLst>
                  <a:ext uri="{FF2B5EF4-FFF2-40B4-BE49-F238E27FC236}">
                    <a16:creationId xmlns:a16="http://schemas.microsoft.com/office/drawing/2014/main" id="{20110B2A-BD1B-47CD-A87E-12A82EDBBED4}"/>
                  </a:ext>
                </a:extLst>
              </p:cNvPr>
              <p:cNvCxnSpPr/>
              <p:nvPr/>
            </p:nvCxnSpPr>
            <p:spPr>
              <a:xfrm>
                <a:off x="10413599" y="6356057"/>
                <a:ext cx="3090" cy="358346"/>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20E9868-C473-42A1-9F4B-D9C9B4BF5B0A}"/>
                  </a:ext>
                </a:extLst>
              </p:cNvPr>
              <p:cNvCxnSpPr>
                <a:cxnSpLocks/>
              </p:cNvCxnSpPr>
              <p:nvPr/>
            </p:nvCxnSpPr>
            <p:spPr>
              <a:xfrm>
                <a:off x="4085846" y="6369694"/>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3542DD6-F770-463F-BBFB-A153EFB2C953}"/>
                  </a:ext>
                </a:extLst>
              </p:cNvPr>
              <p:cNvCxnSpPr/>
              <p:nvPr/>
            </p:nvCxnSpPr>
            <p:spPr>
              <a:xfrm>
                <a:off x="3296331" y="639117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19">
                <a:extLst>
                  <a:ext uri="{FF2B5EF4-FFF2-40B4-BE49-F238E27FC236}">
                    <a16:creationId xmlns:a16="http://schemas.microsoft.com/office/drawing/2014/main" id="{F48B23E5-C3BF-4F5E-A66B-4BEEEC637CF2}"/>
                  </a:ext>
                </a:extLst>
              </p:cNvPr>
              <p:cNvCxnSpPr/>
              <p:nvPr/>
            </p:nvCxnSpPr>
            <p:spPr>
              <a:xfrm>
                <a:off x="4880728" y="636425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20">
                <a:extLst>
                  <a:ext uri="{FF2B5EF4-FFF2-40B4-BE49-F238E27FC236}">
                    <a16:creationId xmlns:a16="http://schemas.microsoft.com/office/drawing/2014/main" id="{AB3E2D98-A4BB-4684-AA7D-56E9BA424505}"/>
                  </a:ext>
                </a:extLst>
              </p:cNvPr>
              <p:cNvCxnSpPr>
                <a:cxnSpLocks/>
              </p:cNvCxnSpPr>
              <p:nvPr/>
            </p:nvCxnSpPr>
            <p:spPr>
              <a:xfrm>
                <a:off x="1119258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21">
                <a:extLst>
                  <a:ext uri="{FF2B5EF4-FFF2-40B4-BE49-F238E27FC236}">
                    <a16:creationId xmlns:a16="http://schemas.microsoft.com/office/drawing/2014/main" id="{FB0A8ABB-E008-455E-8C77-2BA7D008D601}"/>
                  </a:ext>
                </a:extLst>
              </p:cNvPr>
              <p:cNvCxnSpPr/>
              <p:nvPr/>
            </p:nvCxnSpPr>
            <p:spPr>
              <a:xfrm>
                <a:off x="7490337" y="641381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23">
                <a:extLst>
                  <a:ext uri="{FF2B5EF4-FFF2-40B4-BE49-F238E27FC236}">
                    <a16:creationId xmlns:a16="http://schemas.microsoft.com/office/drawing/2014/main" id="{5DB68309-0C77-4CD9-A830-BC63D93BB318}"/>
                  </a:ext>
                </a:extLst>
              </p:cNvPr>
              <p:cNvCxnSpPr/>
              <p:nvPr/>
            </p:nvCxnSpPr>
            <p:spPr>
              <a:xfrm>
                <a:off x="1602359" y="6394026"/>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7" name="TextBox 24">
                <a:extLst>
                  <a:ext uri="{FF2B5EF4-FFF2-40B4-BE49-F238E27FC236}">
                    <a16:creationId xmlns:a16="http://schemas.microsoft.com/office/drawing/2014/main" id="{94F7B719-C911-4F8B-BDBD-1C2EA45C7DA9}"/>
                  </a:ext>
                </a:extLst>
              </p:cNvPr>
              <p:cNvSpPr txBox="1"/>
              <p:nvPr/>
            </p:nvSpPr>
            <p:spPr>
              <a:xfrm>
                <a:off x="3632162" y="5986340"/>
                <a:ext cx="920579" cy="400110"/>
              </a:xfrm>
              <a:prstGeom prst="rect">
                <a:avLst/>
              </a:prstGeom>
            </p:spPr>
            <p:txBody>
              <a:bodyPr rtlCol="0">
                <a:spAutoFit/>
              </a:bodyPr>
              <a:lstStyle/>
              <a:p>
                <a:pPr algn="ctr"/>
                <a:r>
                  <a:rPr lang="en-US" sz="1000" dirty="0"/>
                  <a:t>Fabrication of casting model</a:t>
                </a:r>
              </a:p>
            </p:txBody>
          </p:sp>
          <p:sp>
            <p:nvSpPr>
              <p:cNvPr id="48" name="TextBox 25">
                <a:extLst>
                  <a:ext uri="{FF2B5EF4-FFF2-40B4-BE49-F238E27FC236}">
                    <a16:creationId xmlns:a16="http://schemas.microsoft.com/office/drawing/2014/main" id="{42DF12F8-9BCD-4720-8E9D-1D6C82E453A8}"/>
                  </a:ext>
                </a:extLst>
              </p:cNvPr>
              <p:cNvSpPr txBox="1"/>
              <p:nvPr/>
            </p:nvSpPr>
            <p:spPr>
              <a:xfrm>
                <a:off x="4476578" y="6064056"/>
                <a:ext cx="920579" cy="246221"/>
              </a:xfrm>
              <a:prstGeom prst="rect">
                <a:avLst/>
              </a:prstGeom>
            </p:spPr>
            <p:txBody>
              <a:bodyPr rtlCol="0">
                <a:spAutoFit/>
              </a:bodyPr>
              <a:lstStyle/>
              <a:p>
                <a:pPr algn="ctr"/>
                <a:r>
                  <a:rPr lang="en-US" sz="1000" dirty="0">
                    <a:solidFill>
                      <a:srgbClr val="FF0000"/>
                    </a:solidFill>
                  </a:rPr>
                  <a:t>Assemblage</a:t>
                </a:r>
              </a:p>
            </p:txBody>
          </p:sp>
          <p:sp>
            <p:nvSpPr>
              <p:cNvPr id="49" name="TextBox 28">
                <a:extLst>
                  <a:ext uri="{FF2B5EF4-FFF2-40B4-BE49-F238E27FC236}">
                    <a16:creationId xmlns:a16="http://schemas.microsoft.com/office/drawing/2014/main" id="{C86C3E38-BF2E-49B6-880C-B85831DEC7C0}"/>
                  </a:ext>
                </a:extLst>
              </p:cNvPr>
              <p:cNvSpPr txBox="1"/>
              <p:nvPr/>
            </p:nvSpPr>
            <p:spPr>
              <a:xfrm>
                <a:off x="6949207" y="5986340"/>
                <a:ext cx="1043073" cy="553998"/>
              </a:xfrm>
              <a:prstGeom prst="rect">
                <a:avLst/>
              </a:prstGeom>
            </p:spPr>
            <p:txBody>
              <a:bodyPr wrap="square" rtlCol="0">
                <a:spAutoFit/>
              </a:bodyPr>
              <a:lstStyle/>
              <a:p>
                <a:pPr algn="ctr"/>
                <a:r>
                  <a:rPr lang="en-US" sz="1000">
                    <a:latin typeface="Calibri"/>
                  </a:rPr>
                  <a:t>Synthetic map of features</a:t>
                </a:r>
              </a:p>
              <a:p>
                <a:pPr algn="ctr"/>
                <a:endParaRPr lang="en-US" sz="1000" dirty="0">
                  <a:latin typeface="Calibri"/>
                </a:endParaRPr>
              </a:p>
            </p:txBody>
          </p:sp>
          <p:sp>
            <p:nvSpPr>
              <p:cNvPr id="50" name="TextBox 30">
                <a:extLst>
                  <a:ext uri="{FF2B5EF4-FFF2-40B4-BE49-F238E27FC236}">
                    <a16:creationId xmlns:a16="http://schemas.microsoft.com/office/drawing/2014/main" id="{A10CC90A-152C-4868-9C30-CC5AD8388CA6}"/>
                  </a:ext>
                </a:extLst>
              </p:cNvPr>
              <p:cNvSpPr txBox="1"/>
              <p:nvPr/>
            </p:nvSpPr>
            <p:spPr>
              <a:xfrm>
                <a:off x="9191556" y="5966800"/>
                <a:ext cx="936892" cy="400110"/>
              </a:xfrm>
              <a:prstGeom prst="rect">
                <a:avLst/>
              </a:prstGeom>
            </p:spPr>
            <p:txBody>
              <a:bodyPr wrap="square" rtlCol="0">
                <a:spAutoFit/>
              </a:bodyPr>
              <a:lstStyle/>
              <a:p>
                <a:pPr algn="ctr"/>
                <a:r>
                  <a:rPr lang="en-US" sz="1000" dirty="0">
                    <a:latin typeface="Calibri"/>
                  </a:rPr>
                  <a:t>Technical parameters</a:t>
                </a:r>
              </a:p>
            </p:txBody>
          </p:sp>
          <p:sp>
            <p:nvSpPr>
              <p:cNvPr id="51" name="TextBox 32">
                <a:extLst>
                  <a:ext uri="{FF2B5EF4-FFF2-40B4-BE49-F238E27FC236}">
                    <a16:creationId xmlns:a16="http://schemas.microsoft.com/office/drawing/2014/main" id="{D1ADFB9D-0EBC-4461-A867-3026E7D85D29}"/>
                  </a:ext>
                </a:extLst>
              </p:cNvPr>
              <p:cNvSpPr txBox="1"/>
              <p:nvPr/>
            </p:nvSpPr>
            <p:spPr>
              <a:xfrm>
                <a:off x="10653755" y="5960280"/>
                <a:ext cx="920579" cy="400110"/>
              </a:xfrm>
              <a:prstGeom prst="rect">
                <a:avLst/>
              </a:prstGeom>
            </p:spPr>
            <p:txBody>
              <a:bodyPr rtlCol="0">
                <a:spAutoFit/>
              </a:bodyPr>
              <a:lstStyle/>
              <a:p>
                <a:pPr algn="ctr"/>
                <a:r>
                  <a:rPr lang="en-US" sz="1000" dirty="0"/>
                  <a:t>Further resources</a:t>
                </a:r>
              </a:p>
            </p:txBody>
          </p:sp>
          <p:sp>
            <p:nvSpPr>
              <p:cNvPr id="52" name="TextBox 25">
                <a:extLst>
                  <a:ext uri="{FF2B5EF4-FFF2-40B4-BE49-F238E27FC236}">
                    <a16:creationId xmlns:a16="http://schemas.microsoft.com/office/drawing/2014/main" id="{F0E888AB-A8F8-4176-A582-D5C464D559AB}"/>
                  </a:ext>
                </a:extLst>
              </p:cNvPr>
              <p:cNvSpPr txBox="1"/>
              <p:nvPr/>
            </p:nvSpPr>
            <p:spPr>
              <a:xfrm>
                <a:off x="6382813" y="6037225"/>
                <a:ext cx="920579" cy="246221"/>
              </a:xfrm>
              <a:prstGeom prst="rect">
                <a:avLst/>
              </a:prstGeom>
            </p:spPr>
            <p:txBody>
              <a:bodyPr rtlCol="0">
                <a:spAutoFit/>
              </a:bodyPr>
              <a:lstStyle/>
              <a:p>
                <a:pPr algn="ctr"/>
                <a:r>
                  <a:rPr lang="en-US" sz="1000" dirty="0"/>
                  <a:t>Repairs</a:t>
                </a:r>
              </a:p>
            </p:txBody>
          </p:sp>
          <p:cxnSp>
            <p:nvCxnSpPr>
              <p:cNvPr id="53" name="Straight Arrow Connector 19">
                <a:extLst>
                  <a:ext uri="{FF2B5EF4-FFF2-40B4-BE49-F238E27FC236}">
                    <a16:creationId xmlns:a16="http://schemas.microsoft.com/office/drawing/2014/main" id="{DCD7AFFD-9C41-410E-A189-64CFC48F6BAD}"/>
                  </a:ext>
                </a:extLst>
              </p:cNvPr>
              <p:cNvCxnSpPr/>
              <p:nvPr/>
            </p:nvCxnSpPr>
            <p:spPr>
              <a:xfrm>
                <a:off x="6842662" y="641571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19">
                <a:extLst>
                  <a:ext uri="{FF2B5EF4-FFF2-40B4-BE49-F238E27FC236}">
                    <a16:creationId xmlns:a16="http://schemas.microsoft.com/office/drawing/2014/main" id="{F0EABB96-1152-48BB-A18A-96C680257326}"/>
                  </a:ext>
                </a:extLst>
              </p:cNvPr>
              <p:cNvCxnSpPr/>
              <p:nvPr/>
            </p:nvCxnSpPr>
            <p:spPr>
              <a:xfrm>
                <a:off x="8912362"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6" name="TextBox 32">
                <a:extLst>
                  <a:ext uri="{FF2B5EF4-FFF2-40B4-BE49-F238E27FC236}">
                    <a16:creationId xmlns:a16="http://schemas.microsoft.com/office/drawing/2014/main" id="{3E08B3FC-6C3F-4A66-BD07-331EC5946FB2}"/>
                  </a:ext>
                </a:extLst>
              </p:cNvPr>
              <p:cNvSpPr txBox="1"/>
              <p:nvPr/>
            </p:nvSpPr>
            <p:spPr>
              <a:xfrm>
                <a:off x="9894871" y="5983964"/>
                <a:ext cx="920579" cy="400110"/>
              </a:xfrm>
              <a:prstGeom prst="rect">
                <a:avLst/>
              </a:prstGeom>
            </p:spPr>
            <p:txBody>
              <a:bodyPr rtlCol="0">
                <a:spAutoFit/>
              </a:bodyPr>
              <a:lstStyle/>
              <a:p>
                <a:pPr algn="ctr"/>
                <a:r>
                  <a:rPr lang="en-US" sz="1000" dirty="0"/>
                  <a:t>Further</a:t>
                </a:r>
                <a:r>
                  <a:rPr lang="en-US" sz="1000" dirty="0">
                    <a:solidFill>
                      <a:srgbClr val="FF0000"/>
                    </a:solidFill>
                  </a:rPr>
                  <a:t> </a:t>
                </a:r>
                <a:r>
                  <a:rPr lang="en-US" sz="1000" dirty="0"/>
                  <a:t>questions</a:t>
                </a:r>
              </a:p>
            </p:txBody>
          </p:sp>
          <p:cxnSp>
            <p:nvCxnSpPr>
              <p:cNvPr id="77" name="Straight Arrow Connector 16">
                <a:extLst>
                  <a:ext uri="{FF2B5EF4-FFF2-40B4-BE49-F238E27FC236}">
                    <a16:creationId xmlns:a16="http://schemas.microsoft.com/office/drawing/2014/main" id="{AF548A4B-4332-41E3-9329-1FD99603354C}"/>
                  </a:ext>
                </a:extLst>
              </p:cNvPr>
              <p:cNvCxnSpPr/>
              <p:nvPr/>
            </p:nvCxnSpPr>
            <p:spPr>
              <a:xfrm>
                <a:off x="2418846" y="6383022"/>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24">
                <a:extLst>
                  <a:ext uri="{FF2B5EF4-FFF2-40B4-BE49-F238E27FC236}">
                    <a16:creationId xmlns:a16="http://schemas.microsoft.com/office/drawing/2014/main" id="{412E5523-DF30-4FCB-99CE-83D82492877D}"/>
                  </a:ext>
                </a:extLst>
              </p:cNvPr>
              <p:cNvSpPr txBox="1"/>
              <p:nvPr/>
            </p:nvSpPr>
            <p:spPr>
              <a:xfrm>
                <a:off x="1978940" y="5967746"/>
                <a:ext cx="920579" cy="400110"/>
              </a:xfrm>
              <a:prstGeom prst="rect">
                <a:avLst/>
              </a:prstGeom>
            </p:spPr>
            <p:txBody>
              <a:bodyPr rtlCol="0">
                <a:spAutoFit/>
              </a:bodyPr>
              <a:lstStyle/>
              <a:p>
                <a:pPr algn="ctr"/>
                <a:r>
                  <a:rPr lang="en-US" sz="1000" dirty="0"/>
                  <a:t>Main questions</a:t>
                </a:r>
              </a:p>
            </p:txBody>
          </p:sp>
          <p:cxnSp>
            <p:nvCxnSpPr>
              <p:cNvPr id="79" name="Straight Arrow Connector 23">
                <a:extLst>
                  <a:ext uri="{FF2B5EF4-FFF2-40B4-BE49-F238E27FC236}">
                    <a16:creationId xmlns:a16="http://schemas.microsoft.com/office/drawing/2014/main" id="{D1793FB2-32F4-47CF-AFE0-B4C0E8E1C022}"/>
                  </a:ext>
                </a:extLst>
              </p:cNvPr>
              <p:cNvCxnSpPr/>
              <p:nvPr/>
            </p:nvCxnSpPr>
            <p:spPr>
              <a:xfrm>
                <a:off x="769222" y="63851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0" name="TextBox 4">
                <a:extLst>
                  <a:ext uri="{FF2B5EF4-FFF2-40B4-BE49-F238E27FC236}">
                    <a16:creationId xmlns:a16="http://schemas.microsoft.com/office/drawing/2014/main" id="{E5D4E0E5-92DE-4CA6-9CF3-172DC49332ED}"/>
                  </a:ext>
                </a:extLst>
              </p:cNvPr>
              <p:cNvSpPr txBox="1"/>
              <p:nvPr/>
            </p:nvSpPr>
            <p:spPr>
              <a:xfrm>
                <a:off x="1119200" y="6064056"/>
                <a:ext cx="920579" cy="246063"/>
              </a:xfrm>
              <a:prstGeom prst="rect">
                <a:avLst/>
              </a:prstGeom>
            </p:spPr>
            <p:txBody>
              <a:bodyPr rtlCol="0">
                <a:spAutoFit/>
              </a:bodyPr>
              <a:lstStyle/>
              <a:p>
                <a:pPr algn="ctr"/>
                <a:r>
                  <a:rPr lang="en-US" sz="1000" dirty="0"/>
                  <a:t>Context</a:t>
                </a:r>
                <a:endParaRPr lang="en-US" sz="1000" dirty="0">
                  <a:latin typeface="Calibri"/>
                </a:endParaRPr>
              </a:p>
            </p:txBody>
          </p:sp>
          <p:sp>
            <p:nvSpPr>
              <p:cNvPr id="81" name="TextBox 24">
                <a:extLst>
                  <a:ext uri="{FF2B5EF4-FFF2-40B4-BE49-F238E27FC236}">
                    <a16:creationId xmlns:a16="http://schemas.microsoft.com/office/drawing/2014/main" id="{563C1584-365C-4903-914C-0184ABBB0882}"/>
                  </a:ext>
                </a:extLst>
              </p:cNvPr>
              <p:cNvSpPr txBox="1"/>
              <p:nvPr/>
            </p:nvSpPr>
            <p:spPr>
              <a:xfrm>
                <a:off x="2853176" y="5979033"/>
                <a:ext cx="920579" cy="400110"/>
              </a:xfrm>
              <a:prstGeom prst="rect">
                <a:avLst/>
              </a:prstGeom>
            </p:spPr>
            <p:txBody>
              <a:bodyPr rtlCol="0">
                <a:spAutoFit/>
              </a:bodyPr>
              <a:lstStyle/>
              <a:p>
                <a:pPr algn="ctr"/>
                <a:r>
                  <a:rPr lang="en-US" sz="1000" dirty="0"/>
                  <a:t>Key new findings</a:t>
                </a:r>
              </a:p>
            </p:txBody>
          </p:sp>
          <p:cxnSp>
            <p:nvCxnSpPr>
              <p:cNvPr id="82" name="Straight Arrow Connector 19">
                <a:extLst>
                  <a:ext uri="{FF2B5EF4-FFF2-40B4-BE49-F238E27FC236}">
                    <a16:creationId xmlns:a16="http://schemas.microsoft.com/office/drawing/2014/main" id="{E98A7E5A-5623-404C-863E-DEF7306B08BC}"/>
                  </a:ext>
                </a:extLst>
              </p:cNvPr>
              <p:cNvCxnSpPr/>
              <p:nvPr/>
            </p:nvCxnSpPr>
            <p:spPr>
              <a:xfrm>
                <a:off x="5532537" y="6333358"/>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3" name="TextBox 25">
                <a:extLst>
                  <a:ext uri="{FF2B5EF4-FFF2-40B4-BE49-F238E27FC236}">
                    <a16:creationId xmlns:a16="http://schemas.microsoft.com/office/drawing/2014/main" id="{10AE94CB-FF6E-4A41-9E60-491245170A7D}"/>
                  </a:ext>
                </a:extLst>
              </p:cNvPr>
              <p:cNvSpPr txBox="1"/>
              <p:nvPr/>
            </p:nvSpPr>
            <p:spPr>
              <a:xfrm>
                <a:off x="5087888" y="6055898"/>
                <a:ext cx="920579" cy="246221"/>
              </a:xfrm>
              <a:prstGeom prst="rect">
                <a:avLst/>
              </a:prstGeom>
            </p:spPr>
            <p:txBody>
              <a:bodyPr rtlCol="0">
                <a:spAutoFit/>
              </a:bodyPr>
              <a:lstStyle/>
              <a:p>
                <a:pPr algn="ctr"/>
                <a:r>
                  <a:rPr lang="en-US" sz="1000" dirty="0"/>
                  <a:t>X-ray</a:t>
                </a:r>
              </a:p>
            </p:txBody>
          </p:sp>
          <p:cxnSp>
            <p:nvCxnSpPr>
              <p:cNvPr id="84" name="Straight Arrow Connector 19">
                <a:extLst>
                  <a:ext uri="{FF2B5EF4-FFF2-40B4-BE49-F238E27FC236}">
                    <a16:creationId xmlns:a16="http://schemas.microsoft.com/office/drawing/2014/main" id="{84E6A973-7187-450F-9D2E-F76F7938329F}"/>
                  </a:ext>
                </a:extLst>
              </p:cNvPr>
              <p:cNvCxnSpPr/>
              <p:nvPr/>
            </p:nvCxnSpPr>
            <p:spPr>
              <a:xfrm>
                <a:off x="6176674" y="63824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5" name="TextBox 25">
                <a:extLst>
                  <a:ext uri="{FF2B5EF4-FFF2-40B4-BE49-F238E27FC236}">
                    <a16:creationId xmlns:a16="http://schemas.microsoft.com/office/drawing/2014/main" id="{E39EBC71-7D3C-460D-9A28-B7D5BF5629BB}"/>
                  </a:ext>
                </a:extLst>
              </p:cNvPr>
              <p:cNvSpPr txBox="1"/>
              <p:nvPr/>
            </p:nvSpPr>
            <p:spPr>
              <a:xfrm>
                <a:off x="5733934" y="6055898"/>
                <a:ext cx="920579" cy="246221"/>
              </a:xfrm>
              <a:prstGeom prst="rect">
                <a:avLst/>
              </a:prstGeom>
            </p:spPr>
            <p:txBody>
              <a:bodyPr rtlCol="0">
                <a:spAutoFit/>
              </a:bodyPr>
              <a:lstStyle/>
              <a:p>
                <a:pPr algn="ctr"/>
                <a:r>
                  <a:rPr lang="en-US" sz="1000" dirty="0"/>
                  <a:t>Casting map</a:t>
                </a:r>
              </a:p>
            </p:txBody>
          </p:sp>
          <p:cxnSp>
            <p:nvCxnSpPr>
              <p:cNvPr id="86" name="Straight Arrow Connector 19">
                <a:extLst>
                  <a:ext uri="{FF2B5EF4-FFF2-40B4-BE49-F238E27FC236}">
                    <a16:creationId xmlns:a16="http://schemas.microsoft.com/office/drawing/2014/main" id="{6A4639E4-7A5E-472C-928F-C467CDC88EE4}"/>
                  </a:ext>
                </a:extLst>
              </p:cNvPr>
              <p:cNvCxnSpPr/>
              <p:nvPr/>
            </p:nvCxnSpPr>
            <p:spPr>
              <a:xfrm>
                <a:off x="9665165" y="6375825"/>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7" name="Straight Arrow Connector 19">
                <a:extLst>
                  <a:ext uri="{FF2B5EF4-FFF2-40B4-BE49-F238E27FC236}">
                    <a16:creationId xmlns:a16="http://schemas.microsoft.com/office/drawing/2014/main" id="{C4622AD1-92D7-4DA0-BC0E-018AC8BD5265}"/>
                  </a:ext>
                </a:extLst>
              </p:cNvPr>
              <p:cNvCxnSpPr/>
              <p:nvPr/>
            </p:nvCxnSpPr>
            <p:spPr>
              <a:xfrm>
                <a:off x="8271878" y="641205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8" name="TextBox 28">
                <a:extLst>
                  <a:ext uri="{FF2B5EF4-FFF2-40B4-BE49-F238E27FC236}">
                    <a16:creationId xmlns:a16="http://schemas.microsoft.com/office/drawing/2014/main" id="{B6D5E6CF-05BA-4DD0-97E4-142632451A79}"/>
                  </a:ext>
                </a:extLst>
              </p:cNvPr>
              <p:cNvSpPr txBox="1"/>
              <p:nvPr/>
            </p:nvSpPr>
            <p:spPr>
              <a:xfrm>
                <a:off x="8203035" y="5958533"/>
                <a:ext cx="1493365" cy="553998"/>
              </a:xfrm>
              <a:prstGeom prst="rect">
                <a:avLst/>
              </a:prstGeom>
            </p:spPr>
            <p:txBody>
              <a:bodyPr rtlCol="0">
                <a:spAutoFit/>
              </a:bodyPr>
              <a:lstStyle/>
              <a:p>
                <a:pPr algn="ctr"/>
                <a:r>
                  <a:rPr lang="en-US" sz="1000" dirty="0">
                    <a:latin typeface="Calibri"/>
                  </a:rPr>
                  <a:t>Summary of </a:t>
                </a:r>
              </a:p>
              <a:p>
                <a:pPr algn="ctr"/>
                <a:r>
                  <a:rPr lang="en-US" sz="1000" dirty="0">
                    <a:latin typeface="Calibri"/>
                  </a:rPr>
                  <a:t>findings </a:t>
                </a:r>
              </a:p>
              <a:p>
                <a:pPr algn="ctr"/>
                <a:endParaRPr lang="en-US" sz="1000" dirty="0">
                  <a:latin typeface="Calibri"/>
                </a:endParaRPr>
              </a:p>
            </p:txBody>
          </p:sp>
          <p:sp>
            <p:nvSpPr>
              <p:cNvPr id="89" name="TextBox 28">
                <a:extLst>
                  <a:ext uri="{FF2B5EF4-FFF2-40B4-BE49-F238E27FC236}">
                    <a16:creationId xmlns:a16="http://schemas.microsoft.com/office/drawing/2014/main" id="{CECD8CEA-A654-42EB-9E19-0179A84650D6}"/>
                  </a:ext>
                </a:extLst>
              </p:cNvPr>
              <p:cNvSpPr txBox="1"/>
              <p:nvPr/>
            </p:nvSpPr>
            <p:spPr>
              <a:xfrm>
                <a:off x="7680085" y="5889466"/>
                <a:ext cx="1043073" cy="707886"/>
              </a:xfrm>
              <a:prstGeom prst="rect">
                <a:avLst/>
              </a:prstGeom>
            </p:spPr>
            <p:txBody>
              <a:bodyPr wrap="square" rtlCol="0">
                <a:spAutoFit/>
              </a:bodyPr>
              <a:lstStyle/>
              <a:p>
                <a:pPr algn="ctr"/>
                <a:r>
                  <a:rPr lang="en-US" sz="1000" dirty="0">
                    <a:latin typeface="Calibri"/>
                  </a:rPr>
                  <a:t>Conservation and  surface coloration</a:t>
                </a:r>
              </a:p>
              <a:p>
                <a:pPr algn="ctr"/>
                <a:endParaRPr lang="en-US" sz="1000" dirty="0">
                  <a:latin typeface="Calibri"/>
                </a:endParaRPr>
              </a:p>
            </p:txBody>
          </p:sp>
        </p:grpSp>
      </p:grpSp>
    </p:spTree>
    <p:extLst>
      <p:ext uri="{BB962C8B-B14F-4D97-AF65-F5344CB8AC3E}">
        <p14:creationId xmlns:p14="http://schemas.microsoft.com/office/powerpoint/2010/main" val="2119765624"/>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3746</TotalTime>
  <Words>2869</Words>
  <Application>Microsoft Office PowerPoint</Application>
  <PresentationFormat>Widescreen</PresentationFormat>
  <Paragraphs>458</Paragraphs>
  <Slides>20</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Verdana</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david</dc:creator>
  <cp:lastModifiedBy>Bewer, Francesca</cp:lastModifiedBy>
  <cp:revision>451</cp:revision>
  <dcterms:created xsi:type="dcterms:W3CDTF">2017-03-06T21:23:42Z</dcterms:created>
  <dcterms:modified xsi:type="dcterms:W3CDTF">2019-08-22T07:42:34Z</dcterms:modified>
</cp:coreProperties>
</file>